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31"/>
  </p:notesMasterIdLst>
  <p:sldIdLst>
    <p:sldId id="256" r:id="rId2"/>
    <p:sldId id="275" r:id="rId3"/>
    <p:sldId id="276" r:id="rId4"/>
    <p:sldId id="258" r:id="rId5"/>
    <p:sldId id="259" r:id="rId6"/>
    <p:sldId id="260" r:id="rId7"/>
    <p:sldId id="278" r:id="rId8"/>
    <p:sldId id="279" r:id="rId9"/>
    <p:sldId id="263" r:id="rId10"/>
    <p:sldId id="261" r:id="rId11"/>
    <p:sldId id="265" r:id="rId12"/>
    <p:sldId id="280" r:id="rId13"/>
    <p:sldId id="266" r:id="rId14"/>
    <p:sldId id="267" r:id="rId15"/>
    <p:sldId id="283" r:id="rId16"/>
    <p:sldId id="284" r:id="rId17"/>
    <p:sldId id="286" r:id="rId18"/>
    <p:sldId id="287" r:id="rId19"/>
    <p:sldId id="285" r:id="rId20"/>
    <p:sldId id="288" r:id="rId21"/>
    <p:sldId id="289" r:id="rId22"/>
    <p:sldId id="291" r:id="rId23"/>
    <p:sldId id="293" r:id="rId24"/>
    <p:sldId id="296" r:id="rId25"/>
    <p:sldId id="269" r:id="rId26"/>
    <p:sldId id="292" r:id="rId27"/>
    <p:sldId id="294" r:id="rId28"/>
    <p:sldId id="295" r:id="rId29"/>
    <p:sldId id="27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80"/>
    <p:restoredTop sz="94643"/>
  </p:normalViewPr>
  <p:slideViewPr>
    <p:cSldViewPr snapToGrid="0" snapToObjects="1">
      <p:cViewPr varScale="1">
        <p:scale>
          <a:sx n="118" d="100"/>
          <a:sy n="118" d="100"/>
        </p:scale>
        <p:origin x="331"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FA3BF8-5104-4020-817D-AB175C584451}" type="datetimeFigureOut">
              <a:rPr lang="en-US" smtClean="0"/>
              <a:t>3/23/2022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45FB5-DC2B-4C40-9DF5-A001EDAD2E43}" type="slidenum">
              <a:rPr lang="en-US" smtClean="0"/>
              <a:t>‹#›</a:t>
            </a:fld>
            <a:endParaRPr lang="en-US"/>
          </a:p>
        </p:txBody>
      </p:sp>
    </p:spTree>
    <p:extLst>
      <p:ext uri="{BB962C8B-B14F-4D97-AF65-F5344CB8AC3E}">
        <p14:creationId xmlns:p14="http://schemas.microsoft.com/office/powerpoint/2010/main" val="3156890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45FB5-DC2B-4C40-9DF5-A001EDAD2E43}" type="slidenum">
              <a:rPr lang="en-US" smtClean="0"/>
              <a:t>4</a:t>
            </a:fld>
            <a:endParaRPr lang="en-US"/>
          </a:p>
        </p:txBody>
      </p:sp>
    </p:spTree>
    <p:extLst>
      <p:ext uri="{BB962C8B-B14F-4D97-AF65-F5344CB8AC3E}">
        <p14:creationId xmlns:p14="http://schemas.microsoft.com/office/powerpoint/2010/main" val="985388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3/22/2022</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67169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3/22/2022</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733458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3/22/2022</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755738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3/22/2022</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49050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3/22/2022</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7985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3/22/2022</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7859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3/22/2022</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018652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3/22/2022</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175454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3/22/2022</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465989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3/22/2022</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348317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3/22/2022</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32696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3/22/2022</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190427665"/>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1.ncdc.noaa.gov/pub/data/cdo/documentation/GHCND_documentation.pdf" TargetMode="External"/><Relationship Id="rId2" Type="http://schemas.openxmlformats.org/officeDocument/2006/relationships/hyperlink" Target="https://www.ncdc.noaa.gov/cdo-web/dataset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5BD93F4B-AA56-544B-83FE-CA37DEACEA9A}"/>
              </a:ext>
            </a:extLst>
          </p:cNvPr>
          <p:cNvSpPr>
            <a:spLocks noGrp="1"/>
          </p:cNvSpPr>
          <p:nvPr>
            <p:ph type="ctrTitle"/>
          </p:nvPr>
        </p:nvSpPr>
        <p:spPr>
          <a:xfrm>
            <a:off x="6096000" y="1157592"/>
            <a:ext cx="5334000" cy="1326204"/>
          </a:xfrm>
        </p:spPr>
        <p:txBody>
          <a:bodyPr>
            <a:normAutofit/>
          </a:bodyPr>
          <a:lstStyle/>
          <a:p>
            <a:pPr algn="l"/>
            <a:r>
              <a:rPr lang="en-US" sz="4400" dirty="0"/>
              <a:t>Analysis of Weather Data </a:t>
            </a:r>
          </a:p>
        </p:txBody>
      </p:sp>
      <p:sp>
        <p:nvSpPr>
          <p:cNvPr id="3" name="Subtitle 2">
            <a:extLst>
              <a:ext uri="{FF2B5EF4-FFF2-40B4-BE49-F238E27FC236}">
                <a16:creationId xmlns:a16="http://schemas.microsoft.com/office/drawing/2014/main" id="{4F6D6844-19CE-3242-9289-B28D560E9F4F}"/>
              </a:ext>
            </a:extLst>
          </p:cNvPr>
          <p:cNvSpPr>
            <a:spLocks noGrp="1"/>
          </p:cNvSpPr>
          <p:nvPr>
            <p:ph type="subTitle" idx="1"/>
          </p:nvPr>
        </p:nvSpPr>
        <p:spPr>
          <a:xfrm>
            <a:off x="6096000" y="4571999"/>
            <a:ext cx="5334000" cy="1524000"/>
          </a:xfrm>
        </p:spPr>
        <p:txBody>
          <a:bodyPr>
            <a:normAutofit/>
          </a:bodyPr>
          <a:lstStyle/>
          <a:p>
            <a:pPr algn="r"/>
            <a:r>
              <a:rPr lang="en-US" sz="2000" dirty="0"/>
              <a:t>ALEKSANDAR KAMENEV</a:t>
            </a:r>
          </a:p>
          <a:p>
            <a:pPr algn="r"/>
            <a:r>
              <a:rPr lang="en-US" sz="2000" dirty="0"/>
              <a:t>LAKSHMI BHAVANI CHEEKALA</a:t>
            </a:r>
          </a:p>
          <a:p>
            <a:pPr algn="r"/>
            <a:r>
              <a:rPr lang="en-US" sz="2000" dirty="0"/>
              <a:t>RAVI KONJETI</a:t>
            </a:r>
          </a:p>
        </p:txBody>
      </p:sp>
      <p:pic>
        <p:nvPicPr>
          <p:cNvPr id="24" name="Picture 3" descr="Digital graphs and numbers in 3D">
            <a:extLst>
              <a:ext uri="{FF2B5EF4-FFF2-40B4-BE49-F238E27FC236}">
                <a16:creationId xmlns:a16="http://schemas.microsoft.com/office/drawing/2014/main" id="{0C657854-7A14-0EB6-3D5C-F653916A5992}"/>
              </a:ext>
            </a:extLst>
          </p:cNvPr>
          <p:cNvPicPr>
            <a:picLocks noChangeAspect="1"/>
          </p:cNvPicPr>
          <p:nvPr/>
        </p:nvPicPr>
        <p:blipFill rotWithShape="1">
          <a:blip r:embed="rId2"/>
          <a:srcRect l="25457" r="16418"/>
          <a:stretch/>
        </p:blipFill>
        <p:spPr>
          <a:xfrm>
            <a:off x="2" y="732510"/>
            <a:ext cx="5333999" cy="6125491"/>
          </a:xfrm>
          <a:custGeom>
            <a:avLst/>
            <a:gdLst/>
            <a:ahLst/>
            <a:cxnLst/>
            <a:rect l="l" t="t" r="r" b="b"/>
            <a:pathLst>
              <a:path w="5333999" h="6125491">
                <a:moveTo>
                  <a:pt x="0" y="0"/>
                </a:moveTo>
                <a:lnTo>
                  <a:pt x="201347" y="12133"/>
                </a:lnTo>
                <a:cubicBezTo>
                  <a:pt x="834520" y="59989"/>
                  <a:pt x="1489622" y="165274"/>
                  <a:pt x="2149412" y="288819"/>
                </a:cubicBezTo>
                <a:cubicBezTo>
                  <a:pt x="4194087" y="671477"/>
                  <a:pt x="4738431" y="1884930"/>
                  <a:pt x="5125148" y="3309606"/>
                </a:cubicBezTo>
                <a:cubicBezTo>
                  <a:pt x="5383961" y="4263563"/>
                  <a:pt x="5599841" y="5130569"/>
                  <a:pt x="4496734" y="5829050"/>
                </a:cubicBezTo>
                <a:cubicBezTo>
                  <a:pt x="4342061" y="5927011"/>
                  <a:pt x="4177261" y="6012425"/>
                  <a:pt x="4005032" y="6088102"/>
                </a:cubicBezTo>
                <a:lnTo>
                  <a:pt x="3915032" y="6125491"/>
                </a:lnTo>
                <a:lnTo>
                  <a:pt x="0" y="6125491"/>
                </a:lnTo>
                <a:close/>
              </a:path>
            </a:pathLst>
          </a:custGeom>
        </p:spPr>
      </p:pic>
      <p:sp>
        <p:nvSpPr>
          <p:cNvPr id="25" name="Freeform: Shape 10">
            <a:extLst>
              <a:ext uri="{FF2B5EF4-FFF2-40B4-BE49-F238E27FC236}">
                <a16:creationId xmlns:a16="http://schemas.microsoft.com/office/drawing/2014/main" id="{4EB7CBBE-178B-4DB3-AD92-DED458BAE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2425"/>
            <a:ext cx="5185830" cy="65055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7" name="Subtitle 2">
            <a:extLst>
              <a:ext uri="{FF2B5EF4-FFF2-40B4-BE49-F238E27FC236}">
                <a16:creationId xmlns:a16="http://schemas.microsoft.com/office/drawing/2014/main" id="{FB97D7D3-2D06-4E6E-8A37-FF741A5F7106}"/>
              </a:ext>
            </a:extLst>
          </p:cNvPr>
          <p:cNvSpPr txBox="1">
            <a:spLocks/>
          </p:cNvSpPr>
          <p:nvPr/>
        </p:nvSpPr>
        <p:spPr>
          <a:xfrm>
            <a:off x="6096000" y="2582692"/>
            <a:ext cx="5334000" cy="1129771"/>
          </a:xfrm>
          <a:prstGeom prst="rect">
            <a:avLst/>
          </a:prstGeom>
        </p:spPr>
        <p:txBody>
          <a:bodyPr vert="horz" lIns="91440" tIns="45720" rIns="91440" bIns="45720" rtlCol="0">
            <a:noAutofit/>
          </a:bodyPr>
          <a:lstStyle>
            <a:lvl1pPr marL="0" indent="0" algn="ctr" defTabSz="914400" rtl="0" eaLnBrk="1" latinLnBrk="0" hangingPunct="1">
              <a:lnSpc>
                <a:spcPct val="125000"/>
              </a:lnSpc>
              <a:spcBef>
                <a:spcPts val="1000"/>
              </a:spcBef>
              <a:buFont typeface="Arial" panose="020B0604020202020204" pitchFamily="34" charset="0"/>
              <a:buNone/>
              <a:defRPr sz="2400" kern="1200">
                <a:solidFill>
                  <a:schemeClr val="tx1">
                    <a:alpha val="70000"/>
                  </a:schemeClr>
                </a:solidFill>
                <a:latin typeface="+mn-lt"/>
                <a:ea typeface="+mn-ea"/>
                <a:cs typeface="+mn-cs"/>
              </a:defRPr>
            </a:lvl1pPr>
            <a:lvl2pPr marL="457200" indent="0" algn="ctr" defTabSz="914400" rtl="0" eaLnBrk="1" latinLnBrk="0" hangingPunct="1">
              <a:lnSpc>
                <a:spcPct val="125000"/>
              </a:lnSpc>
              <a:spcBef>
                <a:spcPts val="500"/>
              </a:spcBef>
              <a:buFont typeface="Arial" panose="020B0604020202020204" pitchFamily="34" charset="0"/>
              <a:buNone/>
              <a:defRPr sz="2000" kern="1200">
                <a:solidFill>
                  <a:schemeClr val="tx1">
                    <a:alpha val="70000"/>
                  </a:schemeClr>
                </a:solidFill>
                <a:latin typeface="+mn-lt"/>
                <a:ea typeface="+mn-ea"/>
                <a:cs typeface="+mn-cs"/>
              </a:defRPr>
            </a:lvl2pPr>
            <a:lvl3pPr marL="914400" indent="0" algn="ctr" defTabSz="914400" rtl="0" eaLnBrk="1" latinLnBrk="0" hangingPunct="1">
              <a:lnSpc>
                <a:spcPct val="125000"/>
              </a:lnSpc>
              <a:spcBef>
                <a:spcPts val="500"/>
              </a:spcBef>
              <a:buFont typeface="Arial" panose="020B0604020202020204" pitchFamily="34" charset="0"/>
              <a:buNone/>
              <a:defRPr sz="1800" kern="1200">
                <a:solidFill>
                  <a:schemeClr val="tx1">
                    <a:alpha val="70000"/>
                  </a:schemeClr>
                </a:solidFill>
                <a:latin typeface="+mn-lt"/>
                <a:ea typeface="+mn-ea"/>
                <a:cs typeface="+mn-cs"/>
              </a:defRPr>
            </a:lvl3pPr>
            <a:lvl4pPr marL="1371600" indent="0" algn="ctr" defTabSz="914400" rtl="0" eaLnBrk="1" latinLnBrk="0" hangingPunct="1">
              <a:lnSpc>
                <a:spcPct val="125000"/>
              </a:lnSpc>
              <a:spcBef>
                <a:spcPts val="500"/>
              </a:spcBef>
              <a:buFont typeface="Arial" panose="020B0604020202020204" pitchFamily="34" charset="0"/>
              <a:buNone/>
              <a:defRPr sz="1600" kern="1200">
                <a:solidFill>
                  <a:schemeClr val="tx1">
                    <a:alpha val="70000"/>
                  </a:schemeClr>
                </a:solidFill>
                <a:latin typeface="+mn-lt"/>
                <a:ea typeface="+mn-ea"/>
                <a:cs typeface="+mn-cs"/>
              </a:defRPr>
            </a:lvl4pPr>
            <a:lvl5pPr marL="1828800" indent="0" algn="ctr" defTabSz="914400" rtl="0" eaLnBrk="1" latinLnBrk="0" hangingPunct="1">
              <a:lnSpc>
                <a:spcPct val="125000"/>
              </a:lnSpc>
              <a:spcBef>
                <a:spcPts val="500"/>
              </a:spcBef>
              <a:buFont typeface="Arial" panose="020B0604020202020204" pitchFamily="34" charset="0"/>
              <a:buNone/>
              <a:defRPr sz="1600" kern="1200">
                <a:solidFill>
                  <a:schemeClr val="tx1">
                    <a:alpha val="7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t>A study of New York state between the years of 2015 to 2020 focused on temperature and precipitation </a:t>
            </a:r>
          </a:p>
        </p:txBody>
      </p:sp>
    </p:spTree>
    <p:extLst>
      <p:ext uri="{BB962C8B-B14F-4D97-AF65-F5344CB8AC3E}">
        <p14:creationId xmlns:p14="http://schemas.microsoft.com/office/powerpoint/2010/main" val="3917489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8E047-70A1-A74B-AE73-328099C5DAD0}"/>
              </a:ext>
            </a:extLst>
          </p:cNvPr>
          <p:cNvSpPr>
            <a:spLocks noGrp="1"/>
          </p:cNvSpPr>
          <p:nvPr>
            <p:ph type="title"/>
          </p:nvPr>
        </p:nvSpPr>
        <p:spPr/>
        <p:txBody>
          <a:bodyPr/>
          <a:lstStyle/>
          <a:p>
            <a:r>
              <a:rPr lang="en-US" dirty="0"/>
              <a:t>Handle Missing</a:t>
            </a:r>
          </a:p>
        </p:txBody>
      </p:sp>
      <p:pic>
        <p:nvPicPr>
          <p:cNvPr id="6" name="Picture 5">
            <a:extLst>
              <a:ext uri="{FF2B5EF4-FFF2-40B4-BE49-F238E27FC236}">
                <a16:creationId xmlns:a16="http://schemas.microsoft.com/office/drawing/2014/main" id="{82BD0A2F-9220-4D26-876B-E0C172DA7CD2}"/>
              </a:ext>
            </a:extLst>
          </p:cNvPr>
          <p:cNvPicPr>
            <a:picLocks noChangeAspect="1"/>
          </p:cNvPicPr>
          <p:nvPr/>
        </p:nvPicPr>
        <p:blipFill>
          <a:blip r:embed="rId2"/>
          <a:stretch>
            <a:fillRect/>
          </a:stretch>
        </p:blipFill>
        <p:spPr>
          <a:xfrm>
            <a:off x="704097" y="2107504"/>
            <a:ext cx="10783805" cy="3667637"/>
          </a:xfrm>
          <a:prstGeom prst="rect">
            <a:avLst/>
          </a:prstGeom>
        </p:spPr>
      </p:pic>
    </p:spTree>
    <p:extLst>
      <p:ext uri="{BB962C8B-B14F-4D97-AF65-F5344CB8AC3E}">
        <p14:creationId xmlns:p14="http://schemas.microsoft.com/office/powerpoint/2010/main" val="3178720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B0C3-814E-1D4A-8B46-FFD70F72BD3F}"/>
              </a:ext>
            </a:extLst>
          </p:cNvPr>
          <p:cNvSpPr>
            <a:spLocks noGrp="1"/>
          </p:cNvSpPr>
          <p:nvPr>
            <p:ph type="title"/>
          </p:nvPr>
        </p:nvSpPr>
        <p:spPr>
          <a:xfrm>
            <a:off x="762000" y="762000"/>
            <a:ext cx="4646420" cy="1524000"/>
          </a:xfrm>
        </p:spPr>
        <p:txBody>
          <a:bodyPr/>
          <a:lstStyle/>
          <a:p>
            <a:r>
              <a:rPr lang="en-US" dirty="0"/>
              <a:t>Distribution &amp; Outliers</a:t>
            </a:r>
          </a:p>
        </p:txBody>
      </p:sp>
      <p:sp>
        <p:nvSpPr>
          <p:cNvPr id="12" name="Content Placeholder 11">
            <a:extLst>
              <a:ext uri="{FF2B5EF4-FFF2-40B4-BE49-F238E27FC236}">
                <a16:creationId xmlns:a16="http://schemas.microsoft.com/office/drawing/2014/main" id="{6A14AE34-8B37-4BD4-B789-DE8ECE42E64C}"/>
              </a:ext>
            </a:extLst>
          </p:cNvPr>
          <p:cNvSpPr>
            <a:spLocks noGrp="1"/>
          </p:cNvSpPr>
          <p:nvPr>
            <p:ph idx="1"/>
          </p:nvPr>
        </p:nvSpPr>
        <p:spPr/>
        <p:txBody>
          <a:bodyPr/>
          <a:lstStyle/>
          <a:p>
            <a:endParaRPr lang="en-US" dirty="0"/>
          </a:p>
        </p:txBody>
      </p:sp>
      <p:pic>
        <p:nvPicPr>
          <p:cNvPr id="13" name="Picture 12">
            <a:extLst>
              <a:ext uri="{FF2B5EF4-FFF2-40B4-BE49-F238E27FC236}">
                <a16:creationId xmlns:a16="http://schemas.microsoft.com/office/drawing/2014/main" id="{3BA8493E-4062-4BA1-9E42-E562DFA48A60}"/>
              </a:ext>
            </a:extLst>
          </p:cNvPr>
          <p:cNvPicPr>
            <a:picLocks noChangeAspect="1"/>
          </p:cNvPicPr>
          <p:nvPr/>
        </p:nvPicPr>
        <p:blipFill>
          <a:blip r:embed="rId2"/>
          <a:stretch>
            <a:fillRect/>
          </a:stretch>
        </p:blipFill>
        <p:spPr>
          <a:xfrm>
            <a:off x="5450803" y="762000"/>
            <a:ext cx="5979197" cy="5334000"/>
          </a:xfrm>
          <a:prstGeom prst="rect">
            <a:avLst/>
          </a:prstGeom>
        </p:spPr>
      </p:pic>
      <p:pic>
        <p:nvPicPr>
          <p:cNvPr id="14" name="Picture 13">
            <a:extLst>
              <a:ext uri="{FF2B5EF4-FFF2-40B4-BE49-F238E27FC236}">
                <a16:creationId xmlns:a16="http://schemas.microsoft.com/office/drawing/2014/main" id="{6BF5CA6D-D799-4188-8950-B8ACA1CC3BCC}"/>
              </a:ext>
            </a:extLst>
          </p:cNvPr>
          <p:cNvPicPr>
            <a:picLocks noChangeAspect="1"/>
          </p:cNvPicPr>
          <p:nvPr/>
        </p:nvPicPr>
        <p:blipFill>
          <a:blip r:embed="rId3"/>
          <a:stretch>
            <a:fillRect/>
          </a:stretch>
        </p:blipFill>
        <p:spPr>
          <a:xfrm>
            <a:off x="399665" y="2286001"/>
            <a:ext cx="5008755" cy="3810000"/>
          </a:xfrm>
          <a:prstGeom prst="rect">
            <a:avLst/>
          </a:prstGeom>
        </p:spPr>
      </p:pic>
    </p:spTree>
    <p:extLst>
      <p:ext uri="{BB962C8B-B14F-4D97-AF65-F5344CB8AC3E}">
        <p14:creationId xmlns:p14="http://schemas.microsoft.com/office/powerpoint/2010/main" val="1207116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B0C3-814E-1D4A-8B46-FFD70F72BD3F}"/>
              </a:ext>
            </a:extLst>
          </p:cNvPr>
          <p:cNvSpPr>
            <a:spLocks noGrp="1"/>
          </p:cNvSpPr>
          <p:nvPr>
            <p:ph type="title"/>
          </p:nvPr>
        </p:nvSpPr>
        <p:spPr>
          <a:xfrm>
            <a:off x="762000" y="762000"/>
            <a:ext cx="4646420" cy="1524000"/>
          </a:xfrm>
        </p:spPr>
        <p:txBody>
          <a:bodyPr/>
          <a:lstStyle/>
          <a:p>
            <a:r>
              <a:rPr lang="en-US" dirty="0"/>
              <a:t>Distribution &amp; Outliers</a:t>
            </a:r>
          </a:p>
        </p:txBody>
      </p:sp>
      <p:pic>
        <p:nvPicPr>
          <p:cNvPr id="4" name="Content Placeholder 3">
            <a:extLst>
              <a:ext uri="{FF2B5EF4-FFF2-40B4-BE49-F238E27FC236}">
                <a16:creationId xmlns:a16="http://schemas.microsoft.com/office/drawing/2014/main" id="{20C514CA-9B5C-4F62-9A90-612F4152F690}"/>
              </a:ext>
            </a:extLst>
          </p:cNvPr>
          <p:cNvPicPr>
            <a:picLocks noGrp="1" noChangeAspect="1"/>
          </p:cNvPicPr>
          <p:nvPr>
            <p:ph idx="1"/>
          </p:nvPr>
        </p:nvPicPr>
        <p:blipFill>
          <a:blip r:embed="rId2"/>
          <a:stretch>
            <a:fillRect/>
          </a:stretch>
        </p:blipFill>
        <p:spPr>
          <a:xfrm>
            <a:off x="4314834" y="2300203"/>
            <a:ext cx="7466370" cy="3810000"/>
          </a:xfrm>
          <a:prstGeom prst="rect">
            <a:avLst/>
          </a:prstGeom>
        </p:spPr>
      </p:pic>
      <p:pic>
        <p:nvPicPr>
          <p:cNvPr id="3" name="Picture 2">
            <a:extLst>
              <a:ext uri="{FF2B5EF4-FFF2-40B4-BE49-F238E27FC236}">
                <a16:creationId xmlns:a16="http://schemas.microsoft.com/office/drawing/2014/main" id="{C55E3538-0EB1-4D4B-B229-A59FE62B3144}"/>
              </a:ext>
            </a:extLst>
          </p:cNvPr>
          <p:cNvPicPr>
            <a:picLocks noChangeAspect="1"/>
          </p:cNvPicPr>
          <p:nvPr/>
        </p:nvPicPr>
        <p:blipFill>
          <a:blip r:embed="rId3"/>
          <a:stretch>
            <a:fillRect/>
          </a:stretch>
        </p:blipFill>
        <p:spPr>
          <a:xfrm>
            <a:off x="762000" y="2286000"/>
            <a:ext cx="3381983" cy="3824203"/>
          </a:xfrm>
          <a:prstGeom prst="rect">
            <a:avLst/>
          </a:prstGeom>
        </p:spPr>
      </p:pic>
    </p:spTree>
    <p:extLst>
      <p:ext uri="{BB962C8B-B14F-4D97-AF65-F5344CB8AC3E}">
        <p14:creationId xmlns:p14="http://schemas.microsoft.com/office/powerpoint/2010/main" val="407889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1664A-D24F-254D-8093-349037F976D2}"/>
              </a:ext>
            </a:extLst>
          </p:cNvPr>
          <p:cNvSpPr>
            <a:spLocks noGrp="1"/>
          </p:cNvSpPr>
          <p:nvPr>
            <p:ph type="title"/>
          </p:nvPr>
        </p:nvSpPr>
        <p:spPr/>
        <p:txBody>
          <a:bodyPr/>
          <a:lstStyle/>
          <a:p>
            <a:r>
              <a:rPr lang="en-US" dirty="0"/>
              <a:t>SPLIT DATASET</a:t>
            </a:r>
          </a:p>
        </p:txBody>
      </p:sp>
      <p:pic>
        <p:nvPicPr>
          <p:cNvPr id="6" name="Picture 5">
            <a:extLst>
              <a:ext uri="{FF2B5EF4-FFF2-40B4-BE49-F238E27FC236}">
                <a16:creationId xmlns:a16="http://schemas.microsoft.com/office/drawing/2014/main" id="{E17C0233-AA03-4A9E-95FB-466A35AAA6FA}"/>
              </a:ext>
            </a:extLst>
          </p:cNvPr>
          <p:cNvPicPr>
            <a:picLocks noChangeAspect="1"/>
          </p:cNvPicPr>
          <p:nvPr/>
        </p:nvPicPr>
        <p:blipFill rotWithShape="1">
          <a:blip r:embed="rId2"/>
          <a:srcRect b="41540"/>
          <a:stretch/>
        </p:blipFill>
        <p:spPr>
          <a:xfrm>
            <a:off x="2629076" y="2286000"/>
            <a:ext cx="6489326" cy="1154293"/>
          </a:xfrm>
          <a:prstGeom prst="rect">
            <a:avLst/>
          </a:prstGeom>
        </p:spPr>
      </p:pic>
      <p:pic>
        <p:nvPicPr>
          <p:cNvPr id="8" name="Picture 7">
            <a:extLst>
              <a:ext uri="{FF2B5EF4-FFF2-40B4-BE49-F238E27FC236}">
                <a16:creationId xmlns:a16="http://schemas.microsoft.com/office/drawing/2014/main" id="{38BDDF8E-9837-4CD5-A392-70DDAD264240}"/>
              </a:ext>
            </a:extLst>
          </p:cNvPr>
          <p:cNvPicPr>
            <a:picLocks noChangeAspect="1"/>
          </p:cNvPicPr>
          <p:nvPr/>
        </p:nvPicPr>
        <p:blipFill>
          <a:blip r:embed="rId3"/>
          <a:stretch>
            <a:fillRect/>
          </a:stretch>
        </p:blipFill>
        <p:spPr>
          <a:xfrm>
            <a:off x="2629077" y="3640608"/>
            <a:ext cx="6489325" cy="2010161"/>
          </a:xfrm>
          <a:prstGeom prst="rect">
            <a:avLst/>
          </a:prstGeom>
        </p:spPr>
      </p:pic>
    </p:spTree>
    <p:extLst>
      <p:ext uri="{BB962C8B-B14F-4D97-AF65-F5344CB8AC3E}">
        <p14:creationId xmlns:p14="http://schemas.microsoft.com/office/powerpoint/2010/main" val="1195690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p:txBody>
          <a:bodyPr/>
          <a:lstStyle/>
          <a:p>
            <a:r>
              <a:rPr lang="en-US" dirty="0"/>
              <a:t>VISUAL ANALYSIS</a:t>
            </a:r>
          </a:p>
        </p:txBody>
      </p:sp>
      <p:pic>
        <p:nvPicPr>
          <p:cNvPr id="7" name="Picture 6">
            <a:extLst>
              <a:ext uri="{FF2B5EF4-FFF2-40B4-BE49-F238E27FC236}">
                <a16:creationId xmlns:a16="http://schemas.microsoft.com/office/drawing/2014/main" id="{0277AF59-0222-47B8-BAB6-5B2C56476C67}"/>
              </a:ext>
            </a:extLst>
          </p:cNvPr>
          <p:cNvPicPr>
            <a:picLocks noChangeAspect="1"/>
          </p:cNvPicPr>
          <p:nvPr/>
        </p:nvPicPr>
        <p:blipFill>
          <a:blip r:embed="rId2"/>
          <a:stretch>
            <a:fillRect/>
          </a:stretch>
        </p:blipFill>
        <p:spPr>
          <a:xfrm>
            <a:off x="762000" y="2014499"/>
            <a:ext cx="4941459" cy="475782"/>
          </a:xfrm>
          <a:prstGeom prst="rect">
            <a:avLst/>
          </a:prstGeom>
        </p:spPr>
      </p:pic>
      <p:pic>
        <p:nvPicPr>
          <p:cNvPr id="9" name="Picture 8">
            <a:extLst>
              <a:ext uri="{FF2B5EF4-FFF2-40B4-BE49-F238E27FC236}">
                <a16:creationId xmlns:a16="http://schemas.microsoft.com/office/drawing/2014/main" id="{131F77BC-5CB0-4E44-BA90-FCF91967DA82}"/>
              </a:ext>
            </a:extLst>
          </p:cNvPr>
          <p:cNvPicPr>
            <a:picLocks noChangeAspect="1"/>
          </p:cNvPicPr>
          <p:nvPr/>
        </p:nvPicPr>
        <p:blipFill>
          <a:blip r:embed="rId3"/>
          <a:stretch>
            <a:fillRect/>
          </a:stretch>
        </p:blipFill>
        <p:spPr>
          <a:xfrm>
            <a:off x="762000" y="2675106"/>
            <a:ext cx="4016361" cy="3041516"/>
          </a:xfrm>
          <a:prstGeom prst="rect">
            <a:avLst/>
          </a:prstGeom>
        </p:spPr>
      </p:pic>
      <p:pic>
        <p:nvPicPr>
          <p:cNvPr id="11" name="Picture 10">
            <a:extLst>
              <a:ext uri="{FF2B5EF4-FFF2-40B4-BE49-F238E27FC236}">
                <a16:creationId xmlns:a16="http://schemas.microsoft.com/office/drawing/2014/main" id="{AE93E07E-2D26-4392-8EE0-DA28CD1FC25C}"/>
              </a:ext>
            </a:extLst>
          </p:cNvPr>
          <p:cNvPicPr>
            <a:picLocks noChangeAspect="1"/>
          </p:cNvPicPr>
          <p:nvPr/>
        </p:nvPicPr>
        <p:blipFill>
          <a:blip r:embed="rId4"/>
          <a:stretch>
            <a:fillRect/>
          </a:stretch>
        </p:blipFill>
        <p:spPr>
          <a:xfrm>
            <a:off x="5881501" y="576810"/>
            <a:ext cx="5886685" cy="5704380"/>
          </a:xfrm>
          <a:prstGeom prst="rect">
            <a:avLst/>
          </a:prstGeom>
        </p:spPr>
      </p:pic>
    </p:spTree>
    <p:extLst>
      <p:ext uri="{BB962C8B-B14F-4D97-AF65-F5344CB8AC3E}">
        <p14:creationId xmlns:p14="http://schemas.microsoft.com/office/powerpoint/2010/main" val="3770095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p:txBody>
          <a:bodyPr/>
          <a:lstStyle/>
          <a:p>
            <a:r>
              <a:rPr lang="en-US" dirty="0"/>
              <a:t>Min &amp; Max Temp.</a:t>
            </a:r>
          </a:p>
        </p:txBody>
      </p:sp>
      <p:pic>
        <p:nvPicPr>
          <p:cNvPr id="3" name="Picture 2">
            <a:extLst>
              <a:ext uri="{FF2B5EF4-FFF2-40B4-BE49-F238E27FC236}">
                <a16:creationId xmlns:a16="http://schemas.microsoft.com/office/drawing/2014/main" id="{3EF71D1C-A087-48CB-835C-7C4C14595D65}"/>
              </a:ext>
            </a:extLst>
          </p:cNvPr>
          <p:cNvPicPr>
            <a:picLocks noChangeAspect="1"/>
          </p:cNvPicPr>
          <p:nvPr/>
        </p:nvPicPr>
        <p:blipFill>
          <a:blip r:embed="rId2"/>
          <a:stretch>
            <a:fillRect/>
          </a:stretch>
        </p:blipFill>
        <p:spPr>
          <a:xfrm>
            <a:off x="761999" y="1959251"/>
            <a:ext cx="6631021" cy="4532847"/>
          </a:xfrm>
          <a:prstGeom prst="rect">
            <a:avLst/>
          </a:prstGeom>
        </p:spPr>
      </p:pic>
      <p:pic>
        <p:nvPicPr>
          <p:cNvPr id="4" name="Picture 3">
            <a:extLst>
              <a:ext uri="{FF2B5EF4-FFF2-40B4-BE49-F238E27FC236}">
                <a16:creationId xmlns:a16="http://schemas.microsoft.com/office/drawing/2014/main" id="{44DF25F1-F37D-4A06-B692-C4E6DDD82572}"/>
              </a:ext>
            </a:extLst>
          </p:cNvPr>
          <p:cNvPicPr>
            <a:picLocks noChangeAspect="1"/>
          </p:cNvPicPr>
          <p:nvPr/>
        </p:nvPicPr>
        <p:blipFill>
          <a:blip r:embed="rId3"/>
          <a:stretch>
            <a:fillRect/>
          </a:stretch>
        </p:blipFill>
        <p:spPr>
          <a:xfrm>
            <a:off x="7503341" y="1959251"/>
            <a:ext cx="3813170" cy="2681790"/>
          </a:xfrm>
          <a:prstGeom prst="rect">
            <a:avLst/>
          </a:prstGeom>
        </p:spPr>
      </p:pic>
    </p:spTree>
    <p:extLst>
      <p:ext uri="{BB962C8B-B14F-4D97-AF65-F5344CB8AC3E}">
        <p14:creationId xmlns:p14="http://schemas.microsoft.com/office/powerpoint/2010/main" val="2053762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p:txBody>
          <a:bodyPr/>
          <a:lstStyle/>
          <a:p>
            <a:r>
              <a:rPr lang="en-US" dirty="0"/>
              <a:t>Min &amp; Max Temp.</a:t>
            </a:r>
          </a:p>
        </p:txBody>
      </p:sp>
      <p:pic>
        <p:nvPicPr>
          <p:cNvPr id="5" name="Picture 4">
            <a:extLst>
              <a:ext uri="{FF2B5EF4-FFF2-40B4-BE49-F238E27FC236}">
                <a16:creationId xmlns:a16="http://schemas.microsoft.com/office/drawing/2014/main" id="{DFAE7DD9-B681-462F-8D09-1BE9C6218457}"/>
              </a:ext>
            </a:extLst>
          </p:cNvPr>
          <p:cNvPicPr>
            <a:picLocks noChangeAspect="1"/>
          </p:cNvPicPr>
          <p:nvPr/>
        </p:nvPicPr>
        <p:blipFill>
          <a:blip r:embed="rId2"/>
          <a:stretch>
            <a:fillRect/>
          </a:stretch>
        </p:blipFill>
        <p:spPr>
          <a:xfrm>
            <a:off x="5434519" y="316249"/>
            <a:ext cx="6121280" cy="6225501"/>
          </a:xfrm>
          <a:prstGeom prst="rect">
            <a:avLst/>
          </a:prstGeom>
        </p:spPr>
      </p:pic>
      <p:pic>
        <p:nvPicPr>
          <p:cNvPr id="6" name="Picture 5">
            <a:extLst>
              <a:ext uri="{FF2B5EF4-FFF2-40B4-BE49-F238E27FC236}">
                <a16:creationId xmlns:a16="http://schemas.microsoft.com/office/drawing/2014/main" id="{387C2566-E1AD-48D5-BC99-A7F8BE7679BC}"/>
              </a:ext>
            </a:extLst>
          </p:cNvPr>
          <p:cNvPicPr>
            <a:picLocks noChangeAspect="1"/>
          </p:cNvPicPr>
          <p:nvPr/>
        </p:nvPicPr>
        <p:blipFill>
          <a:blip r:embed="rId3"/>
          <a:stretch>
            <a:fillRect/>
          </a:stretch>
        </p:blipFill>
        <p:spPr>
          <a:xfrm>
            <a:off x="636201" y="3098699"/>
            <a:ext cx="4637028" cy="660600"/>
          </a:xfrm>
          <a:prstGeom prst="rect">
            <a:avLst/>
          </a:prstGeom>
        </p:spPr>
      </p:pic>
    </p:spTree>
    <p:extLst>
      <p:ext uri="{BB962C8B-B14F-4D97-AF65-F5344CB8AC3E}">
        <p14:creationId xmlns:p14="http://schemas.microsoft.com/office/powerpoint/2010/main" val="2343840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p:txBody>
          <a:bodyPr/>
          <a:lstStyle/>
          <a:p>
            <a:r>
              <a:rPr lang="en-US" dirty="0"/>
              <a:t>Min &amp; Max Temp.</a:t>
            </a:r>
          </a:p>
        </p:txBody>
      </p:sp>
      <p:pic>
        <p:nvPicPr>
          <p:cNvPr id="5" name="Picture 4">
            <a:extLst>
              <a:ext uri="{FF2B5EF4-FFF2-40B4-BE49-F238E27FC236}">
                <a16:creationId xmlns:a16="http://schemas.microsoft.com/office/drawing/2014/main" id="{AE3EA73A-A529-4211-ABD2-05699767BB18}"/>
              </a:ext>
            </a:extLst>
          </p:cNvPr>
          <p:cNvPicPr>
            <a:picLocks noChangeAspect="1"/>
          </p:cNvPicPr>
          <p:nvPr/>
        </p:nvPicPr>
        <p:blipFill>
          <a:blip r:embed="rId2"/>
          <a:stretch>
            <a:fillRect/>
          </a:stretch>
        </p:blipFill>
        <p:spPr>
          <a:xfrm>
            <a:off x="768485" y="1959251"/>
            <a:ext cx="6599807" cy="4704748"/>
          </a:xfrm>
          <a:prstGeom prst="rect">
            <a:avLst/>
          </a:prstGeom>
        </p:spPr>
      </p:pic>
      <p:pic>
        <p:nvPicPr>
          <p:cNvPr id="6" name="Picture 5">
            <a:extLst>
              <a:ext uri="{FF2B5EF4-FFF2-40B4-BE49-F238E27FC236}">
                <a16:creationId xmlns:a16="http://schemas.microsoft.com/office/drawing/2014/main" id="{A6140C45-C353-437A-934E-C063BA26104C}"/>
              </a:ext>
            </a:extLst>
          </p:cNvPr>
          <p:cNvPicPr>
            <a:picLocks noChangeAspect="1"/>
          </p:cNvPicPr>
          <p:nvPr/>
        </p:nvPicPr>
        <p:blipFill>
          <a:blip r:embed="rId3"/>
          <a:stretch>
            <a:fillRect/>
          </a:stretch>
        </p:blipFill>
        <p:spPr>
          <a:xfrm>
            <a:off x="7456547" y="1959252"/>
            <a:ext cx="3920344" cy="2911064"/>
          </a:xfrm>
          <a:prstGeom prst="rect">
            <a:avLst/>
          </a:prstGeom>
        </p:spPr>
      </p:pic>
    </p:spTree>
    <p:extLst>
      <p:ext uri="{BB962C8B-B14F-4D97-AF65-F5344CB8AC3E}">
        <p14:creationId xmlns:p14="http://schemas.microsoft.com/office/powerpoint/2010/main" val="451968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p:txBody>
          <a:bodyPr/>
          <a:lstStyle/>
          <a:p>
            <a:r>
              <a:rPr lang="en-US" dirty="0"/>
              <a:t>Min &amp; Max Temp.</a:t>
            </a:r>
          </a:p>
        </p:txBody>
      </p:sp>
      <p:pic>
        <p:nvPicPr>
          <p:cNvPr id="7" name="Picture 6">
            <a:extLst>
              <a:ext uri="{FF2B5EF4-FFF2-40B4-BE49-F238E27FC236}">
                <a16:creationId xmlns:a16="http://schemas.microsoft.com/office/drawing/2014/main" id="{4B1663E7-C3FF-45B6-9417-81BD7F82CD9C}"/>
              </a:ext>
            </a:extLst>
          </p:cNvPr>
          <p:cNvPicPr>
            <a:picLocks noChangeAspect="1"/>
          </p:cNvPicPr>
          <p:nvPr/>
        </p:nvPicPr>
        <p:blipFill>
          <a:blip r:embed="rId2"/>
          <a:stretch>
            <a:fillRect/>
          </a:stretch>
        </p:blipFill>
        <p:spPr>
          <a:xfrm>
            <a:off x="5588414" y="321451"/>
            <a:ext cx="5967385" cy="6220299"/>
          </a:xfrm>
          <a:prstGeom prst="rect">
            <a:avLst/>
          </a:prstGeom>
        </p:spPr>
      </p:pic>
      <p:pic>
        <p:nvPicPr>
          <p:cNvPr id="3" name="Picture 2">
            <a:extLst>
              <a:ext uri="{FF2B5EF4-FFF2-40B4-BE49-F238E27FC236}">
                <a16:creationId xmlns:a16="http://schemas.microsoft.com/office/drawing/2014/main" id="{451A97B7-513C-4AC3-8029-C044E6FAAC91}"/>
              </a:ext>
            </a:extLst>
          </p:cNvPr>
          <p:cNvPicPr>
            <a:picLocks noChangeAspect="1"/>
          </p:cNvPicPr>
          <p:nvPr/>
        </p:nvPicPr>
        <p:blipFill>
          <a:blip r:embed="rId3"/>
          <a:stretch>
            <a:fillRect/>
          </a:stretch>
        </p:blipFill>
        <p:spPr>
          <a:xfrm>
            <a:off x="272374" y="2475745"/>
            <a:ext cx="5144845" cy="4066005"/>
          </a:xfrm>
          <a:prstGeom prst="rect">
            <a:avLst/>
          </a:prstGeom>
        </p:spPr>
      </p:pic>
    </p:spTree>
    <p:extLst>
      <p:ext uri="{BB962C8B-B14F-4D97-AF65-F5344CB8AC3E}">
        <p14:creationId xmlns:p14="http://schemas.microsoft.com/office/powerpoint/2010/main" val="276828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p:txBody>
          <a:bodyPr/>
          <a:lstStyle/>
          <a:p>
            <a:r>
              <a:rPr lang="en-US" dirty="0"/>
              <a:t>Min &amp; Max Temp.</a:t>
            </a:r>
          </a:p>
        </p:txBody>
      </p:sp>
      <p:pic>
        <p:nvPicPr>
          <p:cNvPr id="7" name="Picture 6">
            <a:extLst>
              <a:ext uri="{FF2B5EF4-FFF2-40B4-BE49-F238E27FC236}">
                <a16:creationId xmlns:a16="http://schemas.microsoft.com/office/drawing/2014/main" id="{0B312ECA-5C0C-457B-92D7-195F3B0DE3DB}"/>
              </a:ext>
            </a:extLst>
          </p:cNvPr>
          <p:cNvPicPr>
            <a:picLocks noChangeAspect="1"/>
          </p:cNvPicPr>
          <p:nvPr/>
        </p:nvPicPr>
        <p:blipFill>
          <a:blip r:embed="rId2"/>
          <a:stretch>
            <a:fillRect/>
          </a:stretch>
        </p:blipFill>
        <p:spPr>
          <a:xfrm>
            <a:off x="762000" y="1896894"/>
            <a:ext cx="6369981" cy="4816787"/>
          </a:xfrm>
          <a:prstGeom prst="rect">
            <a:avLst/>
          </a:prstGeom>
        </p:spPr>
      </p:pic>
      <p:pic>
        <p:nvPicPr>
          <p:cNvPr id="8" name="Picture 7">
            <a:extLst>
              <a:ext uri="{FF2B5EF4-FFF2-40B4-BE49-F238E27FC236}">
                <a16:creationId xmlns:a16="http://schemas.microsoft.com/office/drawing/2014/main" id="{8343A921-36A6-4F61-A3C5-B6B5909F84C9}"/>
              </a:ext>
            </a:extLst>
          </p:cNvPr>
          <p:cNvPicPr>
            <a:picLocks noChangeAspect="1"/>
          </p:cNvPicPr>
          <p:nvPr/>
        </p:nvPicPr>
        <p:blipFill>
          <a:blip r:embed="rId3"/>
          <a:stretch>
            <a:fillRect/>
          </a:stretch>
        </p:blipFill>
        <p:spPr>
          <a:xfrm>
            <a:off x="7235129" y="1896894"/>
            <a:ext cx="4624885" cy="2042984"/>
          </a:xfrm>
          <a:prstGeom prst="rect">
            <a:avLst/>
          </a:prstGeom>
        </p:spPr>
      </p:pic>
    </p:spTree>
    <p:extLst>
      <p:ext uri="{BB962C8B-B14F-4D97-AF65-F5344CB8AC3E}">
        <p14:creationId xmlns:p14="http://schemas.microsoft.com/office/powerpoint/2010/main" val="4037459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B5FB-2E63-4B44-B374-A771188BE56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5AC11FB-6C79-5640-B723-F9C76DBF716F}"/>
              </a:ext>
            </a:extLst>
          </p:cNvPr>
          <p:cNvSpPr>
            <a:spLocks noGrp="1"/>
          </p:cNvSpPr>
          <p:nvPr>
            <p:ph idx="1"/>
          </p:nvPr>
        </p:nvSpPr>
        <p:spPr/>
        <p:txBody>
          <a:bodyPr>
            <a:normAutofit/>
          </a:bodyPr>
          <a:lstStyle/>
          <a:p>
            <a:r>
              <a:rPr lang="en-US" sz="2000" dirty="0"/>
              <a:t>Weather analysis, in particular temperature and precipitation, have been the focus of many fruitful studies. Global warming is a well discussed issue. A myriad of opinions have been expressed on the topic. While the majority of research provides strong evidence chronicling the effect and its theorized causes, consensus on the matter is not yet unanimous.</a:t>
            </a:r>
          </a:p>
          <a:p>
            <a:r>
              <a:rPr lang="en-US" sz="2000" dirty="0"/>
              <a:t>In our exploratory research we aim to find patterns in temperature rises and consequentially rises in precipitation.</a:t>
            </a:r>
          </a:p>
          <a:p>
            <a:r>
              <a:rPr lang="en-US" sz="2000" dirty="0"/>
              <a:t>While the time frame of this study is rather narrow compared to the large body of research in the field, it is our belief that it’s sufficient to produce meaningful observations.  </a:t>
            </a:r>
          </a:p>
        </p:txBody>
      </p:sp>
    </p:spTree>
    <p:extLst>
      <p:ext uri="{BB962C8B-B14F-4D97-AF65-F5344CB8AC3E}">
        <p14:creationId xmlns:p14="http://schemas.microsoft.com/office/powerpoint/2010/main" val="2953632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p:txBody>
          <a:bodyPr/>
          <a:lstStyle/>
          <a:p>
            <a:r>
              <a:rPr lang="en-US" dirty="0"/>
              <a:t>Precipitation</a:t>
            </a:r>
          </a:p>
        </p:txBody>
      </p:sp>
      <p:pic>
        <p:nvPicPr>
          <p:cNvPr id="3" name="Picture 2">
            <a:extLst>
              <a:ext uri="{FF2B5EF4-FFF2-40B4-BE49-F238E27FC236}">
                <a16:creationId xmlns:a16="http://schemas.microsoft.com/office/drawing/2014/main" id="{C94D67FD-26BE-4AFA-85DA-4FDF36753563}"/>
              </a:ext>
            </a:extLst>
          </p:cNvPr>
          <p:cNvPicPr>
            <a:picLocks noChangeAspect="1"/>
          </p:cNvPicPr>
          <p:nvPr/>
        </p:nvPicPr>
        <p:blipFill>
          <a:blip r:embed="rId2"/>
          <a:stretch>
            <a:fillRect/>
          </a:stretch>
        </p:blipFill>
        <p:spPr>
          <a:xfrm>
            <a:off x="573931" y="1894590"/>
            <a:ext cx="6572655" cy="4668671"/>
          </a:xfrm>
          <a:prstGeom prst="rect">
            <a:avLst/>
          </a:prstGeom>
        </p:spPr>
      </p:pic>
      <p:pic>
        <p:nvPicPr>
          <p:cNvPr id="4" name="Picture 3">
            <a:extLst>
              <a:ext uri="{FF2B5EF4-FFF2-40B4-BE49-F238E27FC236}">
                <a16:creationId xmlns:a16="http://schemas.microsoft.com/office/drawing/2014/main" id="{026B2BBB-538A-48CE-AB55-02A44410E5EA}"/>
              </a:ext>
            </a:extLst>
          </p:cNvPr>
          <p:cNvPicPr>
            <a:picLocks noChangeAspect="1"/>
          </p:cNvPicPr>
          <p:nvPr/>
        </p:nvPicPr>
        <p:blipFill>
          <a:blip r:embed="rId3"/>
          <a:stretch>
            <a:fillRect/>
          </a:stretch>
        </p:blipFill>
        <p:spPr>
          <a:xfrm>
            <a:off x="7277733" y="1892287"/>
            <a:ext cx="4388973" cy="4670974"/>
          </a:xfrm>
          <a:prstGeom prst="rect">
            <a:avLst/>
          </a:prstGeom>
        </p:spPr>
      </p:pic>
    </p:spTree>
    <p:extLst>
      <p:ext uri="{BB962C8B-B14F-4D97-AF65-F5344CB8AC3E}">
        <p14:creationId xmlns:p14="http://schemas.microsoft.com/office/powerpoint/2010/main" val="3536171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p:txBody>
          <a:bodyPr/>
          <a:lstStyle/>
          <a:p>
            <a:r>
              <a:rPr lang="en-US" dirty="0"/>
              <a:t>Precipitation</a:t>
            </a:r>
          </a:p>
        </p:txBody>
      </p:sp>
      <p:pic>
        <p:nvPicPr>
          <p:cNvPr id="5" name="Picture 4">
            <a:extLst>
              <a:ext uri="{FF2B5EF4-FFF2-40B4-BE49-F238E27FC236}">
                <a16:creationId xmlns:a16="http://schemas.microsoft.com/office/drawing/2014/main" id="{29BC1912-B56F-41CE-8A30-34F2EEC809CC}"/>
              </a:ext>
            </a:extLst>
          </p:cNvPr>
          <p:cNvPicPr>
            <a:picLocks noChangeAspect="1"/>
          </p:cNvPicPr>
          <p:nvPr/>
        </p:nvPicPr>
        <p:blipFill>
          <a:blip r:embed="rId2"/>
          <a:stretch>
            <a:fillRect/>
          </a:stretch>
        </p:blipFill>
        <p:spPr>
          <a:xfrm>
            <a:off x="762000" y="1892286"/>
            <a:ext cx="5800928" cy="4672005"/>
          </a:xfrm>
          <a:prstGeom prst="rect">
            <a:avLst/>
          </a:prstGeom>
        </p:spPr>
      </p:pic>
      <p:pic>
        <p:nvPicPr>
          <p:cNvPr id="6" name="Picture 5">
            <a:extLst>
              <a:ext uri="{FF2B5EF4-FFF2-40B4-BE49-F238E27FC236}">
                <a16:creationId xmlns:a16="http://schemas.microsoft.com/office/drawing/2014/main" id="{2F81264C-E8E1-4FB2-85EF-B69DD7B5E968}"/>
              </a:ext>
            </a:extLst>
          </p:cNvPr>
          <p:cNvPicPr>
            <a:picLocks noChangeAspect="1"/>
          </p:cNvPicPr>
          <p:nvPr/>
        </p:nvPicPr>
        <p:blipFill>
          <a:blip r:embed="rId3"/>
          <a:stretch>
            <a:fillRect/>
          </a:stretch>
        </p:blipFill>
        <p:spPr>
          <a:xfrm>
            <a:off x="6649712" y="1892286"/>
            <a:ext cx="5024320" cy="3918369"/>
          </a:xfrm>
          <a:prstGeom prst="rect">
            <a:avLst/>
          </a:prstGeom>
        </p:spPr>
      </p:pic>
    </p:spTree>
    <p:extLst>
      <p:ext uri="{BB962C8B-B14F-4D97-AF65-F5344CB8AC3E}">
        <p14:creationId xmlns:p14="http://schemas.microsoft.com/office/powerpoint/2010/main" val="1117399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p:txBody>
          <a:bodyPr/>
          <a:lstStyle/>
          <a:p>
            <a:r>
              <a:rPr lang="en-US" dirty="0"/>
              <a:t>Precipitation</a:t>
            </a:r>
          </a:p>
        </p:txBody>
      </p:sp>
      <p:pic>
        <p:nvPicPr>
          <p:cNvPr id="7" name="Picture 6">
            <a:extLst>
              <a:ext uri="{FF2B5EF4-FFF2-40B4-BE49-F238E27FC236}">
                <a16:creationId xmlns:a16="http://schemas.microsoft.com/office/drawing/2014/main" id="{C4E81E91-0E15-4B83-9C62-47BC30A8DB8B}"/>
              </a:ext>
            </a:extLst>
          </p:cNvPr>
          <p:cNvPicPr>
            <a:picLocks noChangeAspect="1"/>
          </p:cNvPicPr>
          <p:nvPr/>
        </p:nvPicPr>
        <p:blipFill>
          <a:blip r:embed="rId2"/>
          <a:stretch>
            <a:fillRect/>
          </a:stretch>
        </p:blipFill>
        <p:spPr>
          <a:xfrm>
            <a:off x="762001" y="1892286"/>
            <a:ext cx="5524914" cy="3963765"/>
          </a:xfrm>
          <a:prstGeom prst="rect">
            <a:avLst/>
          </a:prstGeom>
        </p:spPr>
      </p:pic>
      <p:pic>
        <p:nvPicPr>
          <p:cNvPr id="3" name="Picture 2">
            <a:extLst>
              <a:ext uri="{FF2B5EF4-FFF2-40B4-BE49-F238E27FC236}">
                <a16:creationId xmlns:a16="http://schemas.microsoft.com/office/drawing/2014/main" id="{7C49D2BB-4D8A-47A4-8062-0B825B25F8FF}"/>
              </a:ext>
            </a:extLst>
          </p:cNvPr>
          <p:cNvPicPr>
            <a:picLocks noChangeAspect="1"/>
          </p:cNvPicPr>
          <p:nvPr/>
        </p:nvPicPr>
        <p:blipFill>
          <a:blip r:embed="rId3"/>
          <a:stretch>
            <a:fillRect/>
          </a:stretch>
        </p:blipFill>
        <p:spPr>
          <a:xfrm>
            <a:off x="6422373" y="1892286"/>
            <a:ext cx="5515042" cy="3963765"/>
          </a:xfrm>
          <a:prstGeom prst="rect">
            <a:avLst/>
          </a:prstGeom>
        </p:spPr>
      </p:pic>
    </p:spTree>
    <p:extLst>
      <p:ext uri="{BB962C8B-B14F-4D97-AF65-F5344CB8AC3E}">
        <p14:creationId xmlns:p14="http://schemas.microsoft.com/office/powerpoint/2010/main" val="4110084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p:txBody>
          <a:bodyPr/>
          <a:lstStyle/>
          <a:p>
            <a:r>
              <a:rPr lang="en-US" dirty="0"/>
              <a:t>Precipitation</a:t>
            </a:r>
          </a:p>
        </p:txBody>
      </p:sp>
      <p:pic>
        <p:nvPicPr>
          <p:cNvPr id="4" name="Picture 3">
            <a:extLst>
              <a:ext uri="{FF2B5EF4-FFF2-40B4-BE49-F238E27FC236}">
                <a16:creationId xmlns:a16="http://schemas.microsoft.com/office/drawing/2014/main" id="{08531734-2F9C-48F8-9931-24021D3FCDD9}"/>
              </a:ext>
            </a:extLst>
          </p:cNvPr>
          <p:cNvPicPr>
            <a:picLocks noChangeAspect="1"/>
          </p:cNvPicPr>
          <p:nvPr/>
        </p:nvPicPr>
        <p:blipFill>
          <a:blip r:embed="rId2"/>
          <a:stretch>
            <a:fillRect/>
          </a:stretch>
        </p:blipFill>
        <p:spPr>
          <a:xfrm>
            <a:off x="5478162" y="881975"/>
            <a:ext cx="6180498" cy="5214025"/>
          </a:xfrm>
          <a:prstGeom prst="rect">
            <a:avLst/>
          </a:prstGeom>
        </p:spPr>
      </p:pic>
      <p:pic>
        <p:nvPicPr>
          <p:cNvPr id="5" name="Picture 4">
            <a:extLst>
              <a:ext uri="{FF2B5EF4-FFF2-40B4-BE49-F238E27FC236}">
                <a16:creationId xmlns:a16="http://schemas.microsoft.com/office/drawing/2014/main" id="{5FC8796D-9D80-4894-9FC8-CDC1EAF33EE9}"/>
              </a:ext>
            </a:extLst>
          </p:cNvPr>
          <p:cNvPicPr>
            <a:picLocks noChangeAspect="1"/>
          </p:cNvPicPr>
          <p:nvPr/>
        </p:nvPicPr>
        <p:blipFill>
          <a:blip r:embed="rId3"/>
          <a:stretch>
            <a:fillRect/>
          </a:stretch>
        </p:blipFill>
        <p:spPr>
          <a:xfrm>
            <a:off x="473413" y="2437015"/>
            <a:ext cx="4849258" cy="3658985"/>
          </a:xfrm>
          <a:prstGeom prst="rect">
            <a:avLst/>
          </a:prstGeom>
        </p:spPr>
      </p:pic>
    </p:spTree>
    <p:extLst>
      <p:ext uri="{BB962C8B-B14F-4D97-AF65-F5344CB8AC3E}">
        <p14:creationId xmlns:p14="http://schemas.microsoft.com/office/powerpoint/2010/main" val="3660071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p:txBody>
          <a:bodyPr/>
          <a:lstStyle/>
          <a:p>
            <a:r>
              <a:rPr lang="en-US" dirty="0"/>
              <a:t>Wind speed</a:t>
            </a:r>
          </a:p>
        </p:txBody>
      </p:sp>
      <p:pic>
        <p:nvPicPr>
          <p:cNvPr id="3" name="Picture 2">
            <a:extLst>
              <a:ext uri="{FF2B5EF4-FFF2-40B4-BE49-F238E27FC236}">
                <a16:creationId xmlns:a16="http://schemas.microsoft.com/office/drawing/2014/main" id="{0620CB9E-F9DD-445E-9B38-C758301D5F23}"/>
              </a:ext>
            </a:extLst>
          </p:cNvPr>
          <p:cNvPicPr>
            <a:picLocks noChangeAspect="1"/>
          </p:cNvPicPr>
          <p:nvPr/>
        </p:nvPicPr>
        <p:blipFill>
          <a:blip r:embed="rId2"/>
          <a:stretch>
            <a:fillRect/>
          </a:stretch>
        </p:blipFill>
        <p:spPr>
          <a:xfrm>
            <a:off x="5937466" y="419909"/>
            <a:ext cx="5769384" cy="6018181"/>
          </a:xfrm>
          <a:prstGeom prst="rect">
            <a:avLst/>
          </a:prstGeom>
        </p:spPr>
      </p:pic>
    </p:spTree>
    <p:extLst>
      <p:ext uri="{BB962C8B-B14F-4D97-AF65-F5344CB8AC3E}">
        <p14:creationId xmlns:p14="http://schemas.microsoft.com/office/powerpoint/2010/main" val="1003173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E053C-9D54-774E-B610-297D3E0E36EA}"/>
              </a:ext>
            </a:extLst>
          </p:cNvPr>
          <p:cNvSpPr>
            <a:spLocks noGrp="1"/>
          </p:cNvSpPr>
          <p:nvPr>
            <p:ph type="title"/>
          </p:nvPr>
        </p:nvSpPr>
        <p:spPr/>
        <p:txBody>
          <a:bodyPr/>
          <a:lstStyle/>
          <a:p>
            <a:r>
              <a:rPr lang="en-US" dirty="0"/>
              <a:t>Geo Map</a:t>
            </a:r>
          </a:p>
        </p:txBody>
      </p:sp>
      <p:pic>
        <p:nvPicPr>
          <p:cNvPr id="6" name="Picture 5">
            <a:extLst>
              <a:ext uri="{FF2B5EF4-FFF2-40B4-BE49-F238E27FC236}">
                <a16:creationId xmlns:a16="http://schemas.microsoft.com/office/drawing/2014/main" id="{E27FEB89-5CD0-486F-9CFE-F5F8FBD0A0A5}"/>
              </a:ext>
            </a:extLst>
          </p:cNvPr>
          <p:cNvPicPr>
            <a:picLocks noChangeAspect="1"/>
          </p:cNvPicPr>
          <p:nvPr/>
        </p:nvPicPr>
        <p:blipFill>
          <a:blip r:embed="rId2"/>
          <a:stretch>
            <a:fillRect/>
          </a:stretch>
        </p:blipFill>
        <p:spPr>
          <a:xfrm>
            <a:off x="6468725" y="427550"/>
            <a:ext cx="5233144" cy="6002899"/>
          </a:xfrm>
          <a:prstGeom prst="rect">
            <a:avLst/>
          </a:prstGeom>
        </p:spPr>
      </p:pic>
      <p:pic>
        <p:nvPicPr>
          <p:cNvPr id="8" name="Picture 7">
            <a:extLst>
              <a:ext uri="{FF2B5EF4-FFF2-40B4-BE49-F238E27FC236}">
                <a16:creationId xmlns:a16="http://schemas.microsoft.com/office/drawing/2014/main" id="{5D00268C-EC80-4ACF-9CAA-7FC6D12E5D07}"/>
              </a:ext>
            </a:extLst>
          </p:cNvPr>
          <p:cNvPicPr>
            <a:picLocks noChangeAspect="1"/>
          </p:cNvPicPr>
          <p:nvPr/>
        </p:nvPicPr>
        <p:blipFill>
          <a:blip r:embed="rId3"/>
          <a:stretch>
            <a:fillRect/>
          </a:stretch>
        </p:blipFill>
        <p:spPr>
          <a:xfrm>
            <a:off x="762000" y="2286000"/>
            <a:ext cx="5553700" cy="2740423"/>
          </a:xfrm>
          <a:prstGeom prst="rect">
            <a:avLst/>
          </a:prstGeom>
        </p:spPr>
      </p:pic>
    </p:spTree>
    <p:extLst>
      <p:ext uri="{BB962C8B-B14F-4D97-AF65-F5344CB8AC3E}">
        <p14:creationId xmlns:p14="http://schemas.microsoft.com/office/powerpoint/2010/main" val="3350012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E053C-9D54-774E-B610-297D3E0E36EA}"/>
              </a:ext>
            </a:extLst>
          </p:cNvPr>
          <p:cNvSpPr>
            <a:spLocks noGrp="1"/>
          </p:cNvSpPr>
          <p:nvPr>
            <p:ph type="title"/>
          </p:nvPr>
        </p:nvSpPr>
        <p:spPr/>
        <p:txBody>
          <a:bodyPr/>
          <a:lstStyle/>
          <a:p>
            <a:r>
              <a:rPr lang="en-US" dirty="0"/>
              <a:t>Geo Map</a:t>
            </a:r>
          </a:p>
        </p:txBody>
      </p:sp>
      <p:pic>
        <p:nvPicPr>
          <p:cNvPr id="3" name="Picture 2">
            <a:extLst>
              <a:ext uri="{FF2B5EF4-FFF2-40B4-BE49-F238E27FC236}">
                <a16:creationId xmlns:a16="http://schemas.microsoft.com/office/drawing/2014/main" id="{93F2F597-885E-45C6-8C74-CCD6F3D5FB9E}"/>
              </a:ext>
            </a:extLst>
          </p:cNvPr>
          <p:cNvPicPr>
            <a:picLocks noChangeAspect="1"/>
          </p:cNvPicPr>
          <p:nvPr/>
        </p:nvPicPr>
        <p:blipFill>
          <a:blip r:embed="rId2"/>
          <a:stretch>
            <a:fillRect/>
          </a:stretch>
        </p:blipFill>
        <p:spPr>
          <a:xfrm>
            <a:off x="3571490" y="742545"/>
            <a:ext cx="7858510" cy="5678205"/>
          </a:xfrm>
          <a:prstGeom prst="rect">
            <a:avLst/>
          </a:prstGeom>
        </p:spPr>
      </p:pic>
    </p:spTree>
    <p:extLst>
      <p:ext uri="{BB962C8B-B14F-4D97-AF65-F5344CB8AC3E}">
        <p14:creationId xmlns:p14="http://schemas.microsoft.com/office/powerpoint/2010/main" val="2123414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B5FB-2E63-4B44-B374-A771188BE56D}"/>
              </a:ext>
            </a:extLst>
          </p:cNvPr>
          <p:cNvSpPr>
            <a:spLocks noGrp="1"/>
          </p:cNvSpPr>
          <p:nvPr>
            <p:ph type="title"/>
          </p:nvPr>
        </p:nvSpPr>
        <p:spPr/>
        <p:txBody>
          <a:bodyPr/>
          <a:lstStyle/>
          <a:p>
            <a:r>
              <a:rPr lang="en-US" dirty="0"/>
              <a:t>Ending Remarks</a:t>
            </a:r>
          </a:p>
        </p:txBody>
      </p:sp>
      <p:sp>
        <p:nvSpPr>
          <p:cNvPr id="3" name="Content Placeholder 2">
            <a:extLst>
              <a:ext uri="{FF2B5EF4-FFF2-40B4-BE49-F238E27FC236}">
                <a16:creationId xmlns:a16="http://schemas.microsoft.com/office/drawing/2014/main" id="{D5AC11FB-6C79-5640-B723-F9C76DBF716F}"/>
              </a:ext>
            </a:extLst>
          </p:cNvPr>
          <p:cNvSpPr>
            <a:spLocks noGrp="1"/>
          </p:cNvSpPr>
          <p:nvPr>
            <p:ph idx="1"/>
          </p:nvPr>
        </p:nvSpPr>
        <p:spPr/>
        <p:txBody>
          <a:bodyPr>
            <a:normAutofit/>
          </a:bodyPr>
          <a:lstStyle/>
          <a:p>
            <a:r>
              <a:rPr lang="en-US" sz="2000" dirty="0"/>
              <a:t>Through our observations we have extrapolated that with the progression of time over a six-year period in NY state, there is an increase in both precipitation and temperature on a minimum and maximum scale, as well as a rise in the accumulative average. This is in line with our original hypothesis stated at the beginning of this study.  </a:t>
            </a:r>
          </a:p>
          <a:p>
            <a:r>
              <a:rPr lang="en-US" sz="2000" dirty="0"/>
              <a:t>We can also conclude that on average, certain parts of the state tend to consistently be warmer even though geographically close. The warmest on average of these stations has been JFK.</a:t>
            </a:r>
          </a:p>
          <a:p>
            <a:r>
              <a:rPr lang="en-US" sz="2000" dirty="0"/>
              <a:t>We consistently see that Albany, specifically, experiences higher maximums and lower minimums than the other stations.</a:t>
            </a:r>
          </a:p>
        </p:txBody>
      </p:sp>
    </p:spTree>
    <p:extLst>
      <p:ext uri="{BB962C8B-B14F-4D97-AF65-F5344CB8AC3E}">
        <p14:creationId xmlns:p14="http://schemas.microsoft.com/office/powerpoint/2010/main" val="3919203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B5FB-2E63-4B44-B374-A771188BE56D}"/>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5AC11FB-6C79-5640-B723-F9C76DBF716F}"/>
              </a:ext>
            </a:extLst>
          </p:cNvPr>
          <p:cNvSpPr>
            <a:spLocks noGrp="1"/>
          </p:cNvSpPr>
          <p:nvPr>
            <p:ph idx="1"/>
          </p:nvPr>
        </p:nvSpPr>
        <p:spPr/>
        <p:txBody>
          <a:bodyPr>
            <a:normAutofit fontScale="85000" lnSpcReduction="10000"/>
          </a:bodyPr>
          <a:lstStyle/>
          <a:p>
            <a:r>
              <a:rPr lang="en-US" sz="2000" dirty="0"/>
              <a:t>Future studies may include further exploration of not naively correlational features but still show a sufficient correlation. </a:t>
            </a:r>
          </a:p>
          <a:p>
            <a:r>
              <a:rPr lang="en-US" sz="2000" dirty="0"/>
              <a:t>Further exploration of the relation between precipitation and temperature may be fruitful, including the effect that elevation has on these readings and the strength of the correlation.</a:t>
            </a:r>
          </a:p>
          <a:p>
            <a:r>
              <a:rPr lang="en-US" sz="2000" dirty="0"/>
              <a:t>Both the topic and the dataset appear to be well suited for time series analysis with the aim of obtaining highly probable values of time periods yet to occur. </a:t>
            </a:r>
          </a:p>
          <a:p>
            <a:r>
              <a:rPr lang="en-US" sz="2000" dirty="0"/>
              <a:t>It would be beneficial to continue gathering data, including a weather station from each county of New York state, to gain a more holistic view of weather patterns statewide.</a:t>
            </a:r>
          </a:p>
          <a:p>
            <a:r>
              <a:rPr lang="en-US" sz="2000" dirty="0"/>
              <a:t>This study could also be expanded to include similar case studies of different areas of the world over the same six-year period, to compare rate of temperature and precipitation increase on a world scale.</a:t>
            </a:r>
          </a:p>
          <a:p>
            <a:endParaRPr lang="en-US" sz="2000" dirty="0"/>
          </a:p>
          <a:p>
            <a:endParaRPr lang="en-US" sz="2000" dirty="0"/>
          </a:p>
          <a:p>
            <a:endParaRPr lang="en-US" sz="2000" dirty="0"/>
          </a:p>
        </p:txBody>
      </p:sp>
    </p:spTree>
    <p:extLst>
      <p:ext uri="{BB962C8B-B14F-4D97-AF65-F5344CB8AC3E}">
        <p14:creationId xmlns:p14="http://schemas.microsoft.com/office/powerpoint/2010/main" val="1551124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B5FB-2E63-4B44-B374-A771188BE56D}"/>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D5AC11FB-6C79-5640-B723-F9C76DBF716F}"/>
              </a:ext>
            </a:extLst>
          </p:cNvPr>
          <p:cNvSpPr>
            <a:spLocks noGrp="1"/>
          </p:cNvSpPr>
          <p:nvPr>
            <p:ph idx="1"/>
          </p:nvPr>
        </p:nvSpPr>
        <p:spPr/>
        <p:txBody>
          <a:bodyPr>
            <a:normAutofit fontScale="92500" lnSpcReduction="20000"/>
          </a:bodyPr>
          <a:lstStyle/>
          <a:p>
            <a:pPr marL="457200" indent="-457200">
              <a:buFont typeface="+mj-lt"/>
              <a:buAutoNum type="arabicPeriod"/>
            </a:pPr>
            <a:r>
              <a:rPr lang="en-US" sz="2000" dirty="0"/>
              <a:t>A. Agrawal, D. Verma and S. Gupta, "Exploratory data analysis on temperature data of Indian states from 1800–2013 (Analysis of trends in temperature data for prediction modelling)," 2016 2nd International Conference on Next Generation Computing Technologies (NGCT), 2016, pp. 547-552, </a:t>
            </a:r>
            <a:r>
              <a:rPr lang="en-US" sz="2000" dirty="0" err="1"/>
              <a:t>doi</a:t>
            </a:r>
            <a:r>
              <a:rPr lang="en-US" sz="2000" dirty="0"/>
              <a:t>: 10.1109/NGCT.2016.7877475.</a:t>
            </a:r>
          </a:p>
          <a:p>
            <a:pPr marL="457200" indent="-457200">
              <a:buFont typeface="+mj-lt"/>
              <a:buAutoNum type="arabicPeriod"/>
            </a:pPr>
            <a:r>
              <a:rPr lang="en-US" sz="2000" dirty="0"/>
              <a:t>A. Ghosh and P. Joshi, "Hyperspectral imagery for disaggregation of land surface temperature with selected regression algorithms over different land use land cover scenes", ISPRS Journal of Photogrammetry and Remote Sensing, vol. 96, pp. 76-93, 2014. </a:t>
            </a:r>
          </a:p>
          <a:p>
            <a:pPr marL="457200" indent="-457200">
              <a:buFont typeface="+mj-lt"/>
              <a:buAutoNum type="arabicPeriod"/>
            </a:pPr>
            <a:r>
              <a:rPr lang="en-US" sz="2000" dirty="0"/>
              <a:t>A. Agrawal, D. Verma and S. Gupta, "Exploratory data analysis on temperature data of Indian states from 1800–2013 (Analysis of trends in temperature data for prediction modelling)," 2016 2nd International Conference on Next Generation Computing Technologies (NGCT), 2016, pp. 547-552, </a:t>
            </a:r>
            <a:r>
              <a:rPr lang="en-US" sz="2000" dirty="0" err="1"/>
              <a:t>doi</a:t>
            </a:r>
            <a:r>
              <a:rPr lang="en-US" sz="2000" dirty="0"/>
              <a:t>: 10.1109/NGCT.2016.7877475.</a:t>
            </a:r>
          </a:p>
        </p:txBody>
      </p:sp>
    </p:spTree>
    <p:extLst>
      <p:ext uri="{BB962C8B-B14F-4D97-AF65-F5344CB8AC3E}">
        <p14:creationId xmlns:p14="http://schemas.microsoft.com/office/powerpoint/2010/main" val="2824224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B5FB-2E63-4B44-B374-A771188BE56D}"/>
              </a:ext>
            </a:extLst>
          </p:cNvPr>
          <p:cNvSpPr>
            <a:spLocks noGrp="1"/>
          </p:cNvSpPr>
          <p:nvPr>
            <p:ph type="title"/>
          </p:nvPr>
        </p:nvSpPr>
        <p:spPr/>
        <p:txBody>
          <a:bodyPr/>
          <a:lstStyle/>
          <a:p>
            <a:r>
              <a:rPr lang="en-US" dirty="0"/>
              <a:t>Inspirational Material  </a:t>
            </a:r>
          </a:p>
        </p:txBody>
      </p:sp>
      <p:sp>
        <p:nvSpPr>
          <p:cNvPr id="3" name="Content Placeholder 2">
            <a:extLst>
              <a:ext uri="{FF2B5EF4-FFF2-40B4-BE49-F238E27FC236}">
                <a16:creationId xmlns:a16="http://schemas.microsoft.com/office/drawing/2014/main" id="{D5AC11FB-6C79-5640-B723-F9C76DBF716F}"/>
              </a:ext>
            </a:extLst>
          </p:cNvPr>
          <p:cNvSpPr>
            <a:spLocks noGrp="1"/>
          </p:cNvSpPr>
          <p:nvPr>
            <p:ph idx="1"/>
          </p:nvPr>
        </p:nvSpPr>
        <p:spPr/>
        <p:txBody>
          <a:bodyPr>
            <a:normAutofit/>
          </a:bodyPr>
          <a:lstStyle/>
          <a:p>
            <a:r>
              <a:rPr lang="en-US" sz="2000" dirty="0"/>
              <a:t>Similar studies done by A. Agrawal and A. Ghosh in in the area of weather and temperature analysis and visual mapping of climate sparked this research team’s interest and motivated us to explore changes in precipitation and temperature in New York state. </a:t>
            </a:r>
          </a:p>
          <a:p>
            <a:r>
              <a:rPr lang="en-US" sz="2000" dirty="0"/>
              <a:t>Our areas of interest include variance of average, minimum and maximum temperature, and precipitation for the time period as recorded by five weather stations distributed across the state. </a:t>
            </a:r>
          </a:p>
          <a:p>
            <a:r>
              <a:rPr lang="en-US" sz="2000" dirty="0"/>
              <a:t>We compare data from the different stations for the whole time period as well as make comparisons for each year.    </a:t>
            </a:r>
          </a:p>
        </p:txBody>
      </p:sp>
    </p:spTree>
    <p:extLst>
      <p:ext uri="{BB962C8B-B14F-4D97-AF65-F5344CB8AC3E}">
        <p14:creationId xmlns:p14="http://schemas.microsoft.com/office/powerpoint/2010/main" val="3591229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CF4FC-9572-6B46-BBAC-BC6C971344FB}"/>
              </a:ext>
            </a:extLst>
          </p:cNvPr>
          <p:cNvSpPr>
            <a:spLocks noGrp="1"/>
          </p:cNvSpPr>
          <p:nvPr>
            <p:ph type="title"/>
          </p:nvPr>
        </p:nvSpPr>
        <p:spPr/>
        <p:txBody>
          <a:bodyPr/>
          <a:lstStyle/>
          <a:p>
            <a:r>
              <a:rPr lang="en-US" dirty="0"/>
              <a:t>Problem Definition </a:t>
            </a:r>
          </a:p>
        </p:txBody>
      </p:sp>
      <p:sp>
        <p:nvSpPr>
          <p:cNvPr id="3" name="Content Placeholder 2">
            <a:extLst>
              <a:ext uri="{FF2B5EF4-FFF2-40B4-BE49-F238E27FC236}">
                <a16:creationId xmlns:a16="http://schemas.microsoft.com/office/drawing/2014/main" id="{E0E10F27-40C7-4C4B-BB0B-E31EBC6A4E20}"/>
              </a:ext>
            </a:extLst>
          </p:cNvPr>
          <p:cNvSpPr>
            <a:spLocks noGrp="1"/>
          </p:cNvSpPr>
          <p:nvPr>
            <p:ph idx="1"/>
          </p:nvPr>
        </p:nvSpPr>
        <p:spPr>
          <a:xfrm>
            <a:off x="762000" y="2277917"/>
            <a:ext cx="10668000" cy="3818083"/>
          </a:xfrm>
        </p:spPr>
        <p:txBody>
          <a:bodyPr>
            <a:normAutofit/>
          </a:bodyPr>
          <a:lstStyle/>
          <a:p>
            <a:r>
              <a:rPr lang="en-US" sz="2400" dirty="0"/>
              <a:t>To observe temperature and precipitation changes over a six-year period in NY state aiming to provide evidence supporting the validity of global warming.</a:t>
            </a:r>
          </a:p>
        </p:txBody>
      </p:sp>
    </p:spTree>
    <p:extLst>
      <p:ext uri="{BB962C8B-B14F-4D97-AF65-F5344CB8AC3E}">
        <p14:creationId xmlns:p14="http://schemas.microsoft.com/office/powerpoint/2010/main" val="30212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18CBC-B554-744C-9B97-F8672EB4CEEE}"/>
              </a:ext>
            </a:extLst>
          </p:cNvPr>
          <p:cNvSpPr>
            <a:spLocks noGrp="1"/>
          </p:cNvSpPr>
          <p:nvPr>
            <p:ph type="title"/>
          </p:nvPr>
        </p:nvSpPr>
        <p:spPr/>
        <p:txBody>
          <a:bodyPr/>
          <a:lstStyle/>
          <a:p>
            <a:r>
              <a:rPr lang="en-US" dirty="0"/>
              <a:t>Data Source </a:t>
            </a:r>
          </a:p>
        </p:txBody>
      </p:sp>
      <p:sp>
        <p:nvSpPr>
          <p:cNvPr id="3" name="Content Placeholder 2">
            <a:extLst>
              <a:ext uri="{FF2B5EF4-FFF2-40B4-BE49-F238E27FC236}">
                <a16:creationId xmlns:a16="http://schemas.microsoft.com/office/drawing/2014/main" id="{FAB46E27-1032-1742-95A0-DA1D0DE21706}"/>
              </a:ext>
            </a:extLst>
          </p:cNvPr>
          <p:cNvSpPr>
            <a:spLocks noGrp="1"/>
          </p:cNvSpPr>
          <p:nvPr>
            <p:ph idx="1"/>
          </p:nvPr>
        </p:nvSpPr>
        <p:spPr/>
        <p:txBody>
          <a:bodyPr>
            <a:normAutofit/>
          </a:bodyPr>
          <a:lstStyle/>
          <a:p>
            <a:r>
              <a:rPr lang="en-US" sz="2400" dirty="0"/>
              <a:t>The data used for this study was sourced from the </a:t>
            </a:r>
            <a:r>
              <a:rPr lang="en-US" sz="2400" dirty="0">
                <a:hlinkClick r:id="rId2"/>
              </a:rPr>
              <a:t>National Centers for Environmental Information</a:t>
            </a:r>
            <a:r>
              <a:rPr lang="en-US" sz="2400" dirty="0"/>
              <a:t>. </a:t>
            </a:r>
          </a:p>
          <a:p>
            <a:r>
              <a:rPr lang="en-US" sz="2400" dirty="0"/>
              <a:t>A full data dictionary provided by the source can be found </a:t>
            </a:r>
            <a:r>
              <a:rPr lang="en-US" sz="2400" dirty="0">
                <a:hlinkClick r:id="rId3"/>
              </a:rPr>
              <a:t>here</a:t>
            </a:r>
            <a:r>
              <a:rPr lang="en-US" sz="2400" dirty="0"/>
              <a:t>. A short version relevant to our work is present in the project’s notebook.</a:t>
            </a:r>
          </a:p>
        </p:txBody>
      </p:sp>
    </p:spTree>
    <p:extLst>
      <p:ext uri="{BB962C8B-B14F-4D97-AF65-F5344CB8AC3E}">
        <p14:creationId xmlns:p14="http://schemas.microsoft.com/office/powerpoint/2010/main" val="1848126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9C989-CA61-934D-9034-BAC30663A5CC}"/>
              </a:ext>
            </a:extLst>
          </p:cNvPr>
          <p:cNvSpPr>
            <a:spLocks noGrp="1"/>
          </p:cNvSpPr>
          <p:nvPr>
            <p:ph type="title"/>
          </p:nvPr>
        </p:nvSpPr>
        <p:spPr/>
        <p:txBody>
          <a:bodyPr/>
          <a:lstStyle/>
          <a:p>
            <a:r>
              <a:rPr lang="en-US" dirty="0"/>
              <a:t>package</a:t>
            </a:r>
          </a:p>
        </p:txBody>
      </p:sp>
      <p:pic>
        <p:nvPicPr>
          <p:cNvPr id="7" name="Picture 6">
            <a:extLst>
              <a:ext uri="{FF2B5EF4-FFF2-40B4-BE49-F238E27FC236}">
                <a16:creationId xmlns:a16="http://schemas.microsoft.com/office/drawing/2014/main" id="{6B56A663-350A-45C5-8839-54580F077292}"/>
              </a:ext>
            </a:extLst>
          </p:cNvPr>
          <p:cNvPicPr>
            <a:picLocks noChangeAspect="1"/>
          </p:cNvPicPr>
          <p:nvPr/>
        </p:nvPicPr>
        <p:blipFill>
          <a:blip r:embed="rId2"/>
          <a:stretch>
            <a:fillRect/>
          </a:stretch>
        </p:blipFill>
        <p:spPr>
          <a:xfrm>
            <a:off x="995463" y="2344068"/>
            <a:ext cx="1648055" cy="1352739"/>
          </a:xfrm>
          <a:prstGeom prst="rect">
            <a:avLst/>
          </a:prstGeom>
        </p:spPr>
      </p:pic>
      <p:pic>
        <p:nvPicPr>
          <p:cNvPr id="8" name="Picture 7">
            <a:extLst>
              <a:ext uri="{FF2B5EF4-FFF2-40B4-BE49-F238E27FC236}">
                <a16:creationId xmlns:a16="http://schemas.microsoft.com/office/drawing/2014/main" id="{7C7539FF-AD80-4B69-92DF-A2DA69F69963}"/>
              </a:ext>
            </a:extLst>
          </p:cNvPr>
          <p:cNvPicPr>
            <a:picLocks noChangeAspect="1"/>
          </p:cNvPicPr>
          <p:nvPr/>
        </p:nvPicPr>
        <p:blipFill>
          <a:blip r:embed="rId3"/>
          <a:stretch>
            <a:fillRect/>
          </a:stretch>
        </p:blipFill>
        <p:spPr>
          <a:xfrm>
            <a:off x="762000" y="1953999"/>
            <a:ext cx="1404026" cy="361035"/>
          </a:xfrm>
          <a:prstGeom prst="rect">
            <a:avLst/>
          </a:prstGeom>
        </p:spPr>
      </p:pic>
      <p:sp>
        <p:nvSpPr>
          <p:cNvPr id="9" name="Title 1">
            <a:extLst>
              <a:ext uri="{FF2B5EF4-FFF2-40B4-BE49-F238E27FC236}">
                <a16:creationId xmlns:a16="http://schemas.microsoft.com/office/drawing/2014/main" id="{D30A14FA-A48D-4274-87EF-48A85227AB11}"/>
              </a:ext>
            </a:extLst>
          </p:cNvPr>
          <p:cNvSpPr txBox="1">
            <a:spLocks/>
          </p:cNvSpPr>
          <p:nvPr/>
        </p:nvSpPr>
        <p:spPr>
          <a:xfrm>
            <a:off x="762000" y="3429000"/>
            <a:ext cx="10668000"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class</a:t>
            </a:r>
          </a:p>
        </p:txBody>
      </p:sp>
      <p:pic>
        <p:nvPicPr>
          <p:cNvPr id="10" name="Picture 9">
            <a:extLst>
              <a:ext uri="{FF2B5EF4-FFF2-40B4-BE49-F238E27FC236}">
                <a16:creationId xmlns:a16="http://schemas.microsoft.com/office/drawing/2014/main" id="{071C4818-3A4F-4EC8-8346-9E5C22EF5FF3}"/>
              </a:ext>
            </a:extLst>
          </p:cNvPr>
          <p:cNvPicPr>
            <a:picLocks noChangeAspect="1"/>
          </p:cNvPicPr>
          <p:nvPr/>
        </p:nvPicPr>
        <p:blipFill>
          <a:blip r:embed="rId4"/>
          <a:stretch>
            <a:fillRect/>
          </a:stretch>
        </p:blipFill>
        <p:spPr>
          <a:xfrm>
            <a:off x="762001" y="4532772"/>
            <a:ext cx="1881518" cy="381068"/>
          </a:xfrm>
          <a:prstGeom prst="rect">
            <a:avLst/>
          </a:prstGeom>
        </p:spPr>
      </p:pic>
      <p:pic>
        <p:nvPicPr>
          <p:cNvPr id="11" name="Picture 10">
            <a:extLst>
              <a:ext uri="{FF2B5EF4-FFF2-40B4-BE49-F238E27FC236}">
                <a16:creationId xmlns:a16="http://schemas.microsoft.com/office/drawing/2014/main" id="{32500722-A0DE-4DDB-BC2F-3D9F97C78994}"/>
              </a:ext>
            </a:extLst>
          </p:cNvPr>
          <p:cNvPicPr>
            <a:picLocks noChangeAspect="1"/>
          </p:cNvPicPr>
          <p:nvPr/>
        </p:nvPicPr>
        <p:blipFill rotWithShape="1">
          <a:blip r:embed="rId5"/>
          <a:srcRect b="21940"/>
          <a:stretch/>
        </p:blipFill>
        <p:spPr>
          <a:xfrm>
            <a:off x="3342738" y="2090783"/>
            <a:ext cx="3953696" cy="4417972"/>
          </a:xfrm>
          <a:prstGeom prst="rect">
            <a:avLst/>
          </a:prstGeom>
        </p:spPr>
      </p:pic>
      <p:pic>
        <p:nvPicPr>
          <p:cNvPr id="12" name="Picture 11">
            <a:extLst>
              <a:ext uri="{FF2B5EF4-FFF2-40B4-BE49-F238E27FC236}">
                <a16:creationId xmlns:a16="http://schemas.microsoft.com/office/drawing/2014/main" id="{AD9EDF37-CD57-49E0-BEF9-015D2858F97F}"/>
              </a:ext>
            </a:extLst>
          </p:cNvPr>
          <p:cNvPicPr>
            <a:picLocks noChangeAspect="1"/>
          </p:cNvPicPr>
          <p:nvPr/>
        </p:nvPicPr>
        <p:blipFill>
          <a:blip r:embed="rId6"/>
          <a:stretch>
            <a:fillRect/>
          </a:stretch>
        </p:blipFill>
        <p:spPr>
          <a:xfrm>
            <a:off x="3342738" y="806135"/>
            <a:ext cx="2214891" cy="1147864"/>
          </a:xfrm>
          <a:prstGeom prst="rect">
            <a:avLst/>
          </a:prstGeom>
        </p:spPr>
      </p:pic>
      <p:pic>
        <p:nvPicPr>
          <p:cNvPr id="13" name="Picture 12">
            <a:extLst>
              <a:ext uri="{FF2B5EF4-FFF2-40B4-BE49-F238E27FC236}">
                <a16:creationId xmlns:a16="http://schemas.microsoft.com/office/drawing/2014/main" id="{FA4F34CC-416E-41A6-AA05-C0E06C16D4A6}"/>
              </a:ext>
            </a:extLst>
          </p:cNvPr>
          <p:cNvPicPr>
            <a:picLocks noChangeAspect="1"/>
          </p:cNvPicPr>
          <p:nvPr/>
        </p:nvPicPr>
        <p:blipFill>
          <a:blip r:embed="rId7"/>
          <a:stretch>
            <a:fillRect/>
          </a:stretch>
        </p:blipFill>
        <p:spPr>
          <a:xfrm>
            <a:off x="7571099" y="349245"/>
            <a:ext cx="3858902" cy="6159510"/>
          </a:xfrm>
          <a:prstGeom prst="rect">
            <a:avLst/>
          </a:prstGeom>
        </p:spPr>
      </p:pic>
    </p:spTree>
    <p:extLst>
      <p:ext uri="{BB962C8B-B14F-4D97-AF65-F5344CB8AC3E}">
        <p14:creationId xmlns:p14="http://schemas.microsoft.com/office/powerpoint/2010/main" val="3275066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18CBC-B554-744C-9B97-F8672EB4CEEE}"/>
              </a:ext>
            </a:extLst>
          </p:cNvPr>
          <p:cNvSpPr>
            <a:spLocks noGrp="1"/>
          </p:cNvSpPr>
          <p:nvPr>
            <p:ph type="title"/>
          </p:nvPr>
        </p:nvSpPr>
        <p:spPr/>
        <p:txBody>
          <a:bodyPr/>
          <a:lstStyle/>
          <a:p>
            <a:r>
              <a:rPr lang="en-US" dirty="0"/>
              <a:t>Dataset</a:t>
            </a:r>
          </a:p>
        </p:txBody>
      </p:sp>
      <p:pic>
        <p:nvPicPr>
          <p:cNvPr id="4" name="Content Placeholder 3">
            <a:extLst>
              <a:ext uri="{FF2B5EF4-FFF2-40B4-BE49-F238E27FC236}">
                <a16:creationId xmlns:a16="http://schemas.microsoft.com/office/drawing/2014/main" id="{C5DFC700-4A1B-4CF2-ACC2-710C0559B6AF}"/>
              </a:ext>
            </a:extLst>
          </p:cNvPr>
          <p:cNvPicPr>
            <a:picLocks noGrp="1" noChangeAspect="1"/>
          </p:cNvPicPr>
          <p:nvPr>
            <p:ph idx="1"/>
          </p:nvPr>
        </p:nvPicPr>
        <p:blipFill>
          <a:blip r:embed="rId2"/>
          <a:stretch>
            <a:fillRect/>
          </a:stretch>
        </p:blipFill>
        <p:spPr>
          <a:xfrm>
            <a:off x="761999" y="4200145"/>
            <a:ext cx="10667671" cy="2366754"/>
          </a:xfrm>
          <a:prstGeom prst="rect">
            <a:avLst/>
          </a:prstGeom>
        </p:spPr>
      </p:pic>
      <p:pic>
        <p:nvPicPr>
          <p:cNvPr id="5" name="Picture 4">
            <a:extLst>
              <a:ext uri="{FF2B5EF4-FFF2-40B4-BE49-F238E27FC236}">
                <a16:creationId xmlns:a16="http://schemas.microsoft.com/office/drawing/2014/main" id="{7EA4B28A-22DB-432C-8F33-9D409EFB0DCF}"/>
              </a:ext>
            </a:extLst>
          </p:cNvPr>
          <p:cNvPicPr>
            <a:picLocks noChangeAspect="1"/>
          </p:cNvPicPr>
          <p:nvPr/>
        </p:nvPicPr>
        <p:blipFill>
          <a:blip r:embed="rId3"/>
          <a:stretch>
            <a:fillRect/>
          </a:stretch>
        </p:blipFill>
        <p:spPr>
          <a:xfrm>
            <a:off x="8412481" y="909698"/>
            <a:ext cx="3017520" cy="3101980"/>
          </a:xfrm>
          <a:prstGeom prst="rect">
            <a:avLst/>
          </a:prstGeom>
        </p:spPr>
      </p:pic>
      <p:pic>
        <p:nvPicPr>
          <p:cNvPr id="6" name="Picture 5">
            <a:extLst>
              <a:ext uri="{FF2B5EF4-FFF2-40B4-BE49-F238E27FC236}">
                <a16:creationId xmlns:a16="http://schemas.microsoft.com/office/drawing/2014/main" id="{02734BD6-6881-40ED-AD97-3783F0158739}"/>
              </a:ext>
            </a:extLst>
          </p:cNvPr>
          <p:cNvPicPr>
            <a:picLocks noChangeAspect="1"/>
          </p:cNvPicPr>
          <p:nvPr/>
        </p:nvPicPr>
        <p:blipFill>
          <a:blip r:embed="rId4"/>
          <a:stretch>
            <a:fillRect/>
          </a:stretch>
        </p:blipFill>
        <p:spPr>
          <a:xfrm>
            <a:off x="5109346" y="1489574"/>
            <a:ext cx="1810003" cy="352474"/>
          </a:xfrm>
          <a:prstGeom prst="rect">
            <a:avLst/>
          </a:prstGeom>
        </p:spPr>
      </p:pic>
      <p:pic>
        <p:nvPicPr>
          <p:cNvPr id="7" name="Picture 6">
            <a:extLst>
              <a:ext uri="{FF2B5EF4-FFF2-40B4-BE49-F238E27FC236}">
                <a16:creationId xmlns:a16="http://schemas.microsoft.com/office/drawing/2014/main" id="{085057EB-9660-4D1A-ABD6-BDEF9C7EF090}"/>
              </a:ext>
            </a:extLst>
          </p:cNvPr>
          <p:cNvPicPr>
            <a:picLocks noChangeAspect="1"/>
          </p:cNvPicPr>
          <p:nvPr/>
        </p:nvPicPr>
        <p:blipFill>
          <a:blip r:embed="rId5"/>
          <a:stretch>
            <a:fillRect/>
          </a:stretch>
        </p:blipFill>
        <p:spPr>
          <a:xfrm>
            <a:off x="5109346" y="2023871"/>
            <a:ext cx="2376061" cy="1994451"/>
          </a:xfrm>
          <a:prstGeom prst="rect">
            <a:avLst/>
          </a:prstGeom>
        </p:spPr>
      </p:pic>
      <p:pic>
        <p:nvPicPr>
          <p:cNvPr id="9" name="Picture 8">
            <a:extLst>
              <a:ext uri="{FF2B5EF4-FFF2-40B4-BE49-F238E27FC236}">
                <a16:creationId xmlns:a16="http://schemas.microsoft.com/office/drawing/2014/main" id="{42EA254A-FE28-41AE-A95A-8F48B252F598}"/>
              </a:ext>
            </a:extLst>
          </p:cNvPr>
          <p:cNvPicPr>
            <a:picLocks noChangeAspect="1"/>
          </p:cNvPicPr>
          <p:nvPr/>
        </p:nvPicPr>
        <p:blipFill>
          <a:blip r:embed="rId6"/>
          <a:stretch>
            <a:fillRect/>
          </a:stretch>
        </p:blipFill>
        <p:spPr>
          <a:xfrm>
            <a:off x="761999" y="2023871"/>
            <a:ext cx="3470820" cy="422728"/>
          </a:xfrm>
          <a:prstGeom prst="rect">
            <a:avLst/>
          </a:prstGeom>
        </p:spPr>
      </p:pic>
      <p:pic>
        <p:nvPicPr>
          <p:cNvPr id="10" name="Picture 9">
            <a:extLst>
              <a:ext uri="{FF2B5EF4-FFF2-40B4-BE49-F238E27FC236}">
                <a16:creationId xmlns:a16="http://schemas.microsoft.com/office/drawing/2014/main" id="{0FEBAD91-F2F3-4535-B639-577E2CB0EB54}"/>
              </a:ext>
            </a:extLst>
          </p:cNvPr>
          <p:cNvPicPr>
            <a:picLocks noChangeAspect="1"/>
          </p:cNvPicPr>
          <p:nvPr/>
        </p:nvPicPr>
        <p:blipFill>
          <a:blip r:embed="rId7"/>
          <a:stretch>
            <a:fillRect/>
          </a:stretch>
        </p:blipFill>
        <p:spPr>
          <a:xfrm>
            <a:off x="762000" y="2831846"/>
            <a:ext cx="2270056" cy="1179832"/>
          </a:xfrm>
          <a:prstGeom prst="rect">
            <a:avLst/>
          </a:prstGeom>
        </p:spPr>
      </p:pic>
    </p:spTree>
    <p:extLst>
      <p:ext uri="{BB962C8B-B14F-4D97-AF65-F5344CB8AC3E}">
        <p14:creationId xmlns:p14="http://schemas.microsoft.com/office/powerpoint/2010/main" val="391741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9C989-CA61-934D-9034-BAC30663A5CC}"/>
              </a:ext>
            </a:extLst>
          </p:cNvPr>
          <p:cNvSpPr>
            <a:spLocks noGrp="1"/>
          </p:cNvSpPr>
          <p:nvPr>
            <p:ph type="title"/>
          </p:nvPr>
        </p:nvSpPr>
        <p:spPr/>
        <p:txBody>
          <a:bodyPr/>
          <a:lstStyle/>
          <a:p>
            <a:r>
              <a:rPr lang="en-US" dirty="0"/>
              <a:t>Missing Values</a:t>
            </a:r>
          </a:p>
        </p:txBody>
      </p:sp>
      <p:sp>
        <p:nvSpPr>
          <p:cNvPr id="13" name="Content Placeholder 12">
            <a:extLst>
              <a:ext uri="{FF2B5EF4-FFF2-40B4-BE49-F238E27FC236}">
                <a16:creationId xmlns:a16="http://schemas.microsoft.com/office/drawing/2014/main" id="{F8318BB5-78A1-4441-8C60-12D66B8AE2F9}"/>
              </a:ext>
            </a:extLst>
          </p:cNvPr>
          <p:cNvSpPr>
            <a:spLocks noGrp="1"/>
          </p:cNvSpPr>
          <p:nvPr>
            <p:ph idx="1"/>
          </p:nvPr>
        </p:nvSpPr>
        <p:spPr>
          <a:xfrm>
            <a:off x="762000" y="3450983"/>
            <a:ext cx="3681984" cy="409536"/>
          </a:xfrm>
        </p:spPr>
        <p:txBody>
          <a:bodyPr>
            <a:normAutofit/>
          </a:bodyPr>
          <a:lstStyle/>
          <a:p>
            <a:pPr marL="0" indent="0">
              <a:buNone/>
            </a:pPr>
            <a:r>
              <a:rPr lang="en-US" sz="1600" dirty="0"/>
              <a:t>Please reference notebook for output  </a:t>
            </a:r>
          </a:p>
        </p:txBody>
      </p:sp>
      <p:pic>
        <p:nvPicPr>
          <p:cNvPr id="15" name="Content Placeholder 7">
            <a:extLst>
              <a:ext uri="{FF2B5EF4-FFF2-40B4-BE49-F238E27FC236}">
                <a16:creationId xmlns:a16="http://schemas.microsoft.com/office/drawing/2014/main" id="{8636171F-546A-4F67-A0CA-B6CBD6443B9C}"/>
              </a:ext>
            </a:extLst>
          </p:cNvPr>
          <p:cNvPicPr>
            <a:picLocks noChangeAspect="1"/>
          </p:cNvPicPr>
          <p:nvPr/>
        </p:nvPicPr>
        <p:blipFill>
          <a:blip r:embed="rId2"/>
          <a:stretch>
            <a:fillRect/>
          </a:stretch>
        </p:blipFill>
        <p:spPr>
          <a:xfrm>
            <a:off x="762000" y="2012784"/>
            <a:ext cx="7863840" cy="1310640"/>
          </a:xfrm>
          <a:prstGeom prst="rect">
            <a:avLst/>
          </a:prstGeom>
        </p:spPr>
      </p:pic>
      <p:pic>
        <p:nvPicPr>
          <p:cNvPr id="16" name="Picture 15">
            <a:extLst>
              <a:ext uri="{FF2B5EF4-FFF2-40B4-BE49-F238E27FC236}">
                <a16:creationId xmlns:a16="http://schemas.microsoft.com/office/drawing/2014/main" id="{C7DB3B84-C948-46CD-B67D-2E6DC954615C}"/>
              </a:ext>
            </a:extLst>
          </p:cNvPr>
          <p:cNvPicPr>
            <a:picLocks noChangeAspect="1"/>
          </p:cNvPicPr>
          <p:nvPr/>
        </p:nvPicPr>
        <p:blipFill>
          <a:blip r:embed="rId3"/>
          <a:stretch>
            <a:fillRect/>
          </a:stretch>
        </p:blipFill>
        <p:spPr>
          <a:xfrm>
            <a:off x="762001" y="3987889"/>
            <a:ext cx="2286319" cy="333422"/>
          </a:xfrm>
          <a:prstGeom prst="rect">
            <a:avLst/>
          </a:prstGeom>
        </p:spPr>
      </p:pic>
      <p:pic>
        <p:nvPicPr>
          <p:cNvPr id="17" name="Picture 16">
            <a:extLst>
              <a:ext uri="{FF2B5EF4-FFF2-40B4-BE49-F238E27FC236}">
                <a16:creationId xmlns:a16="http://schemas.microsoft.com/office/drawing/2014/main" id="{493C5E90-7061-4AA4-A0C5-9491EB17B131}"/>
              </a:ext>
            </a:extLst>
          </p:cNvPr>
          <p:cNvPicPr>
            <a:picLocks noChangeAspect="1"/>
          </p:cNvPicPr>
          <p:nvPr/>
        </p:nvPicPr>
        <p:blipFill>
          <a:blip r:embed="rId4"/>
          <a:stretch>
            <a:fillRect/>
          </a:stretch>
        </p:blipFill>
        <p:spPr>
          <a:xfrm>
            <a:off x="762002" y="4445201"/>
            <a:ext cx="4243728" cy="986335"/>
          </a:xfrm>
          <a:prstGeom prst="rect">
            <a:avLst/>
          </a:prstGeom>
        </p:spPr>
      </p:pic>
      <p:sp>
        <p:nvSpPr>
          <p:cNvPr id="18" name="Content Placeholder 12">
            <a:extLst>
              <a:ext uri="{FF2B5EF4-FFF2-40B4-BE49-F238E27FC236}">
                <a16:creationId xmlns:a16="http://schemas.microsoft.com/office/drawing/2014/main" id="{DBEBB6AC-23D8-48C6-A700-10B5F1BEA2F4}"/>
              </a:ext>
            </a:extLst>
          </p:cNvPr>
          <p:cNvSpPr txBox="1">
            <a:spLocks/>
          </p:cNvSpPr>
          <p:nvPr/>
        </p:nvSpPr>
        <p:spPr>
          <a:xfrm>
            <a:off x="762002" y="5555426"/>
            <a:ext cx="3681984" cy="409536"/>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Output on next page </a:t>
            </a:r>
          </a:p>
        </p:txBody>
      </p:sp>
    </p:spTree>
    <p:extLst>
      <p:ext uri="{BB962C8B-B14F-4D97-AF65-F5344CB8AC3E}">
        <p14:creationId xmlns:p14="http://schemas.microsoft.com/office/powerpoint/2010/main" val="765110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1EF9-B3F0-214E-9FA1-6720836360EF}"/>
              </a:ext>
            </a:extLst>
          </p:cNvPr>
          <p:cNvSpPr>
            <a:spLocks noGrp="1"/>
          </p:cNvSpPr>
          <p:nvPr>
            <p:ph type="title"/>
          </p:nvPr>
        </p:nvSpPr>
        <p:spPr/>
        <p:txBody>
          <a:bodyPr/>
          <a:lstStyle/>
          <a:p>
            <a:r>
              <a:rPr lang="en-US" dirty="0"/>
              <a:t>Visualize Missing Values</a:t>
            </a:r>
          </a:p>
        </p:txBody>
      </p:sp>
      <p:pic>
        <p:nvPicPr>
          <p:cNvPr id="8" name="Content Placeholder 7">
            <a:extLst>
              <a:ext uri="{FF2B5EF4-FFF2-40B4-BE49-F238E27FC236}">
                <a16:creationId xmlns:a16="http://schemas.microsoft.com/office/drawing/2014/main" id="{FF754EC8-0470-4A9D-AFA6-A6F0CE68931E}"/>
              </a:ext>
            </a:extLst>
          </p:cNvPr>
          <p:cNvPicPr>
            <a:picLocks noGrp="1" noChangeAspect="1"/>
          </p:cNvPicPr>
          <p:nvPr>
            <p:ph idx="1"/>
          </p:nvPr>
        </p:nvPicPr>
        <p:blipFill>
          <a:blip r:embed="rId2"/>
          <a:stretch>
            <a:fillRect/>
          </a:stretch>
        </p:blipFill>
        <p:spPr>
          <a:xfrm>
            <a:off x="6074677" y="2822175"/>
            <a:ext cx="5349227" cy="3779211"/>
          </a:xfrm>
          <a:prstGeom prst="rect">
            <a:avLst/>
          </a:prstGeom>
        </p:spPr>
      </p:pic>
      <p:pic>
        <p:nvPicPr>
          <p:cNvPr id="6" name="Picture 5">
            <a:extLst>
              <a:ext uri="{FF2B5EF4-FFF2-40B4-BE49-F238E27FC236}">
                <a16:creationId xmlns:a16="http://schemas.microsoft.com/office/drawing/2014/main" id="{83A326C7-9836-4CB1-852B-176DA598F6C6}"/>
              </a:ext>
            </a:extLst>
          </p:cNvPr>
          <p:cNvPicPr>
            <a:picLocks noChangeAspect="1"/>
          </p:cNvPicPr>
          <p:nvPr/>
        </p:nvPicPr>
        <p:blipFill>
          <a:blip r:embed="rId3"/>
          <a:stretch>
            <a:fillRect/>
          </a:stretch>
        </p:blipFill>
        <p:spPr>
          <a:xfrm>
            <a:off x="762000" y="2817511"/>
            <a:ext cx="5022715" cy="3789971"/>
          </a:xfrm>
          <a:prstGeom prst="rect">
            <a:avLst/>
          </a:prstGeom>
        </p:spPr>
      </p:pic>
      <p:pic>
        <p:nvPicPr>
          <p:cNvPr id="10" name="Picture 9">
            <a:extLst>
              <a:ext uri="{FF2B5EF4-FFF2-40B4-BE49-F238E27FC236}">
                <a16:creationId xmlns:a16="http://schemas.microsoft.com/office/drawing/2014/main" id="{4964BBB6-CB41-4178-947B-90221725BFAE}"/>
              </a:ext>
            </a:extLst>
          </p:cNvPr>
          <p:cNvPicPr>
            <a:picLocks noChangeAspect="1"/>
          </p:cNvPicPr>
          <p:nvPr/>
        </p:nvPicPr>
        <p:blipFill>
          <a:blip r:embed="rId4"/>
          <a:stretch>
            <a:fillRect/>
          </a:stretch>
        </p:blipFill>
        <p:spPr>
          <a:xfrm>
            <a:off x="8144171" y="256613"/>
            <a:ext cx="3285829" cy="2389309"/>
          </a:xfrm>
          <a:prstGeom prst="rect">
            <a:avLst/>
          </a:prstGeom>
        </p:spPr>
      </p:pic>
    </p:spTree>
    <p:extLst>
      <p:ext uri="{BB962C8B-B14F-4D97-AF65-F5344CB8AC3E}">
        <p14:creationId xmlns:p14="http://schemas.microsoft.com/office/powerpoint/2010/main" val="3368820188"/>
      </p:ext>
    </p:extLst>
  </p:cSld>
  <p:clrMapOvr>
    <a:masterClrMapping/>
  </p:clrMapOvr>
</p:sld>
</file>

<file path=ppt/theme/theme1.xml><?xml version="1.0" encoding="utf-8"?>
<a:theme xmlns:a="http://schemas.openxmlformats.org/drawingml/2006/main" name="PebbleVTI">
  <a:themeElements>
    <a:clrScheme name="AnalogousFromDarkSeedLeftStep">
      <a:dk1>
        <a:srgbClr val="000000"/>
      </a:dk1>
      <a:lt1>
        <a:srgbClr val="FFFFFF"/>
      </a:lt1>
      <a:dk2>
        <a:srgbClr val="1B2C30"/>
      </a:dk2>
      <a:lt2>
        <a:srgbClr val="F2F3F0"/>
      </a:lt2>
      <a:accent1>
        <a:srgbClr val="7F29E7"/>
      </a:accent1>
      <a:accent2>
        <a:srgbClr val="433DDC"/>
      </a:accent2>
      <a:accent3>
        <a:srgbClr val="2971E7"/>
      </a:accent3>
      <a:accent4>
        <a:srgbClr val="17AED5"/>
      </a:accent4>
      <a:accent5>
        <a:srgbClr val="22C2A0"/>
      </a:accent5>
      <a:accent6>
        <a:srgbClr val="16C657"/>
      </a:accent6>
      <a:hlink>
        <a:srgbClr val="339A96"/>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772</TotalTime>
  <Words>812</Words>
  <Application>Microsoft Office PowerPoint</Application>
  <PresentationFormat>Widescreen</PresentationFormat>
  <Paragraphs>58</Paragraphs>
  <Slides>29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Avenir Next LT Pro</vt:lpstr>
      <vt:lpstr>Avenir Next LT Pro Light</vt:lpstr>
      <vt:lpstr>Calibri</vt:lpstr>
      <vt:lpstr>Sitka Subheading</vt:lpstr>
      <vt:lpstr>PebbleVTI</vt:lpstr>
      <vt:lpstr>Analysis of Weather Data </vt:lpstr>
      <vt:lpstr>Introduction</vt:lpstr>
      <vt:lpstr>Inspirational Material  </vt:lpstr>
      <vt:lpstr>Problem Definition </vt:lpstr>
      <vt:lpstr>Data Source </vt:lpstr>
      <vt:lpstr>package</vt:lpstr>
      <vt:lpstr>Dataset</vt:lpstr>
      <vt:lpstr>Missing Values</vt:lpstr>
      <vt:lpstr>Visualize Missing Values</vt:lpstr>
      <vt:lpstr>Handle Missing</vt:lpstr>
      <vt:lpstr>Distribution &amp; Outliers</vt:lpstr>
      <vt:lpstr>Distribution &amp; Outliers</vt:lpstr>
      <vt:lpstr>SPLIT DATASET</vt:lpstr>
      <vt:lpstr>VISUAL ANALYSIS</vt:lpstr>
      <vt:lpstr>Min &amp; Max Temp.</vt:lpstr>
      <vt:lpstr>Min &amp; Max Temp.</vt:lpstr>
      <vt:lpstr>Min &amp; Max Temp.</vt:lpstr>
      <vt:lpstr>Min &amp; Max Temp.</vt:lpstr>
      <vt:lpstr>Min &amp; Max Temp.</vt:lpstr>
      <vt:lpstr>Precipitation</vt:lpstr>
      <vt:lpstr>Precipitation</vt:lpstr>
      <vt:lpstr>Precipitation</vt:lpstr>
      <vt:lpstr>Precipitation</vt:lpstr>
      <vt:lpstr>Wind speed</vt:lpstr>
      <vt:lpstr>Geo Map</vt:lpstr>
      <vt:lpstr>Geo Map</vt:lpstr>
      <vt:lpstr>Ending Remarks</vt:lpstr>
      <vt:lpstr>Future Work</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Prediction</dc:title>
  <dc:creator>Cheekala, Lakshmi Bhavani</dc:creator>
  <cp:lastModifiedBy>Kamenev, Aleksandar Evgeniy</cp:lastModifiedBy>
  <cp:revision>4</cp:revision>
  <dcterms:created xsi:type="dcterms:W3CDTF">2022-03-22T12:45:22Z</dcterms:created>
  <dcterms:modified xsi:type="dcterms:W3CDTF">2022-03-23T09:59:23Z</dcterms:modified>
</cp:coreProperties>
</file>